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5"/>
  </p:notesMasterIdLst>
  <p:handoutMasterIdLst>
    <p:handoutMasterId r:id="rId46"/>
  </p:handoutMasterIdLst>
  <p:sldIdLst>
    <p:sldId id="279" r:id="rId2"/>
    <p:sldId id="282" r:id="rId3"/>
    <p:sldId id="281" r:id="rId4"/>
    <p:sldId id="280" r:id="rId5"/>
    <p:sldId id="285" r:id="rId6"/>
    <p:sldId id="305" r:id="rId7"/>
    <p:sldId id="284" r:id="rId8"/>
    <p:sldId id="299" r:id="rId9"/>
    <p:sldId id="302" r:id="rId10"/>
    <p:sldId id="283" r:id="rId11"/>
    <p:sldId id="287" r:id="rId12"/>
    <p:sldId id="300" r:id="rId13"/>
    <p:sldId id="301" r:id="rId14"/>
    <p:sldId id="303" r:id="rId15"/>
    <p:sldId id="321" r:id="rId16"/>
    <p:sldId id="323" r:id="rId17"/>
    <p:sldId id="324" r:id="rId18"/>
    <p:sldId id="325" r:id="rId19"/>
    <p:sldId id="304" r:id="rId20"/>
    <p:sldId id="322" r:id="rId21"/>
    <p:sldId id="294" r:id="rId22"/>
    <p:sldId id="298" r:id="rId23"/>
    <p:sldId id="297" r:id="rId24"/>
    <p:sldId id="317" r:id="rId25"/>
    <p:sldId id="286" r:id="rId26"/>
    <p:sldId id="307" r:id="rId27"/>
    <p:sldId id="319" r:id="rId28"/>
    <p:sldId id="308" r:id="rId29"/>
    <p:sldId id="315" r:id="rId30"/>
    <p:sldId id="328" r:id="rId31"/>
    <p:sldId id="327" r:id="rId32"/>
    <p:sldId id="318" r:id="rId33"/>
    <p:sldId id="326" r:id="rId34"/>
    <p:sldId id="289" r:id="rId35"/>
    <p:sldId id="309" r:id="rId36"/>
    <p:sldId id="310" r:id="rId37"/>
    <p:sldId id="290" r:id="rId38"/>
    <p:sldId id="312" r:id="rId39"/>
    <p:sldId id="311" r:id="rId40"/>
    <p:sldId id="291" r:id="rId41"/>
    <p:sldId id="313" r:id="rId42"/>
    <p:sldId id="314" r:id="rId43"/>
    <p:sldId id="316" r:id="rId44"/>
  </p:sldIdLst>
  <p:sldSz cx="9144000" cy="5143500" type="screen16x9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7C6"/>
    <a:srgbClr val="00FFFF"/>
    <a:srgbClr val="ED6FE4"/>
    <a:srgbClr val="F296EB"/>
    <a:srgbClr val="AFDAF7"/>
    <a:srgbClr val="EE76CF"/>
    <a:srgbClr val="66FF66"/>
    <a:srgbClr val="00CC00"/>
    <a:srgbClr val="6EBCD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9" autoAdjust="0"/>
    <p:restoredTop sz="70357" autoAdjust="0"/>
  </p:normalViewPr>
  <p:slideViewPr>
    <p:cSldViewPr snapToGrid="0">
      <p:cViewPr varScale="1">
        <p:scale>
          <a:sx n="102" d="100"/>
          <a:sy n="102" d="100"/>
        </p:scale>
        <p:origin x="87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1E792-D4F1-4D5B-A45F-828CCCC89C5C}" type="datetimeFigureOut">
              <a:rPr lang="en-NZ" smtClean="0"/>
              <a:t>20/04/2018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D663B-79EC-45AB-965C-7F376A93499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70792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E0A72-8F01-4652-B984-73A84DFF7643}" type="datetimeFigureOut">
              <a:rPr lang="en-GB" smtClean="0"/>
              <a:t>20/04/2018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97152-54D5-404C-80EF-58C12B0EA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095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160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048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185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37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73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525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345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946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00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3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3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23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320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672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N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637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635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60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243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304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979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695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418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818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16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233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599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151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55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97152-54D5-404C-80EF-58C12B0EA28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FEAA-2EDA-4A0E-898B-E229322BF76B}" type="datetime1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71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583D-B267-4ADF-BEDC-08E496CE11D3}" type="datetime1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74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6BC5-AC63-4926-96BE-9B3E4AB9492D}" type="datetime1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8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B9C2-06C5-44A3-AF9A-819D7A3EEAA0}" type="datetime1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54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82F9E-ADFA-4E90-BAC2-1E58B345295D}" type="datetime1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8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C20A-EE8B-44A0-9A9A-70DEDD164719}" type="datetime1">
              <a:rPr lang="en-GB" smtClean="0"/>
              <a:t>20/04/2018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3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2343-4D7B-475A-99DA-3ED1630F1A21}" type="datetime1">
              <a:rPr lang="en-GB" smtClean="0"/>
              <a:t>20/04/2018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13F20-EFDD-4AE5-84D9-EB14D4784F8B}" type="datetime1">
              <a:rPr lang="en-GB" smtClean="0"/>
              <a:t>20/04/2018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98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791AB-FB39-4FD7-802C-8C869FF5D842}" type="datetime1">
              <a:rPr lang="en-GB" smtClean="0"/>
              <a:t>20/04/2018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31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74B6-C8C7-481E-97D7-5C25C3778513}" type="datetime1">
              <a:rPr lang="en-GB" smtClean="0"/>
              <a:t>20/04/2018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03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A0B7-3B65-4693-ACB1-6E1F36B53F29}" type="datetime1">
              <a:rPr lang="en-GB" smtClean="0"/>
              <a:t>20/04/2018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F18C7-BD7B-41FD-8397-E93F4293D719}" type="datetime1">
              <a:rPr lang="en-GB" smtClean="0"/>
              <a:t>20/04/2018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1A963-3545-42B3-9DE3-9511A5BB90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15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dobe Heiti Std R" pitchFamily="34" charset="-128"/>
          <a:ea typeface="Adobe Heiti Std R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 txBox="1">
            <a:spLocks/>
          </p:cNvSpPr>
          <p:nvPr/>
        </p:nvSpPr>
        <p:spPr>
          <a:xfrm>
            <a:off x="340659" y="392200"/>
            <a:ext cx="7862048" cy="8309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dobe Heiti Std R" pitchFamily="34" charset="-128"/>
                <a:ea typeface="Adobe Heiti Std R" pitchFamily="34" charset="-128"/>
                <a:cs typeface="+mj-cs"/>
              </a:defRPr>
            </a:lvl1pPr>
          </a:lstStyle>
          <a:p>
            <a:r>
              <a:rPr lang="en-NZ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NZ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Laudato</a:t>
            </a:r>
            <a:r>
              <a:rPr lang="en-NZ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Si’</a:t>
            </a:r>
            <a:endParaRPr lang="en-GB" sz="5400" b="1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259" y="1562643"/>
            <a:ext cx="8555690" cy="250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Praise be to you, My Lord</a:t>
            </a:r>
          </a:p>
          <a:p>
            <a:endParaRPr lang="en-NZ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NZ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</a:t>
            </a:r>
            <a:r>
              <a:rPr lang="en-NZ" sz="48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Parish Resource</a:t>
            </a:r>
            <a:endParaRPr lang="en-NZ" sz="4800" b="1" dirty="0">
              <a:solidFill>
                <a:srgbClr val="E577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 descr="Image result for Pope francis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-99" r="-1"/>
          <a:stretch/>
        </p:blipFill>
        <p:spPr bwMode="auto">
          <a:xfrm>
            <a:off x="22034" y="2412694"/>
            <a:ext cx="3416490" cy="27241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48700" y="4767263"/>
            <a:ext cx="276224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1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8752"/>
            <a:ext cx="9143999" cy="875180"/>
          </a:xfrm>
        </p:spPr>
        <p:txBody>
          <a:bodyPr>
            <a:normAutofit fontScale="90000"/>
          </a:bodyPr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What is Happening to our Common Home?</a:t>
            </a:r>
            <a:r>
              <a:rPr lang="en-GB" sz="36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en-GB" sz="36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</a:br>
            <a:endParaRPr lang="en-N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8" y="1239252"/>
            <a:ext cx="6919251" cy="37899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Chapter 1</a:t>
            </a:r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deals with global       problems:</a:t>
            </a:r>
          </a:p>
          <a:p>
            <a:r>
              <a:rPr lang="en-NZ" sz="3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NZ" sz="3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ollution and climate change</a:t>
            </a:r>
          </a:p>
          <a:p>
            <a:r>
              <a:rPr lang="en-NZ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issue of water</a:t>
            </a:r>
          </a:p>
          <a:p>
            <a:r>
              <a:rPr lang="en-NZ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loss of biodiversity </a:t>
            </a:r>
          </a:p>
          <a:p>
            <a:r>
              <a:rPr lang="en-NZ" sz="30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decline in the quality of       human life and the             breakdown of society</a:t>
            </a:r>
          </a:p>
          <a:p>
            <a:pPr marL="0" indent="0">
              <a:buNone/>
            </a:pPr>
            <a:r>
              <a:rPr lang="en-NZ" sz="3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Global inequality </a:t>
            </a:r>
          </a:p>
          <a:p>
            <a:pPr marL="0" indent="0">
              <a:buNone/>
            </a:pPr>
            <a:endParaRPr lang="en-NZ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Image result for oil spil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981">
            <a:off x="5959323" y="907590"/>
            <a:ext cx="2964930" cy="207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32" y="2659485"/>
            <a:ext cx="2695073" cy="24840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343150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10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0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1021840"/>
          </a:xfrm>
        </p:spPr>
        <p:txBody>
          <a:bodyPr>
            <a:noAutofit/>
          </a:bodyPr>
          <a:lstStyle/>
          <a:p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 - Noxious </a:t>
            </a:r>
            <a:r>
              <a:rPr lang="en-N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1" y="831273"/>
            <a:ext cx="8904397" cy="4312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 by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noxious gases: 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fossil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fuels, 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transport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insecticides, fertilisers, industrial fumes </a:t>
            </a:r>
            <a:endParaRPr lang="en-NZ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NZ" sz="11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" b="4126"/>
          <a:stretch/>
        </p:blipFill>
        <p:spPr bwMode="auto">
          <a:xfrm rot="20945517">
            <a:off x="193876" y="2505667"/>
            <a:ext cx="2616827" cy="1811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Image result for air pollutio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5067" r="15121" b="33649"/>
          <a:stretch/>
        </p:blipFill>
        <p:spPr bwMode="auto">
          <a:xfrm rot="21187036">
            <a:off x="3241902" y="2094203"/>
            <a:ext cx="2394188" cy="1848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Related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679" y="3542869"/>
            <a:ext cx="1869317" cy="159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air pollutio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262">
            <a:off x="5745335" y="2138853"/>
            <a:ext cx="2913648" cy="28402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475888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11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04" y="77118"/>
            <a:ext cx="8488496" cy="859315"/>
          </a:xfrm>
        </p:spPr>
        <p:txBody>
          <a:bodyPr>
            <a:noAutofit/>
          </a:bodyPr>
          <a:lstStyle/>
          <a:p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N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 – </a:t>
            </a:r>
            <a:r>
              <a:rPr lang="en-N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‘The Planet’s Dirty Killer</a:t>
            </a:r>
            <a:r>
              <a:rPr lang="en-N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</a:t>
            </a:r>
            <a:br>
              <a:rPr lang="en-N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eadline from article in NZ Herald 21/10/17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N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N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NZ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52" y="1145754"/>
            <a:ext cx="6797407" cy="39109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Environmental pollution </a:t>
            </a:r>
            <a:r>
              <a:rPr lang="en-NZ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(NZ Herald 21/10/17)</a:t>
            </a:r>
            <a:r>
              <a:rPr lang="en-NZ" sz="21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NZ" sz="21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filthy air and contaminated water is killing more people on earth than all war and violence in the world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 in </a:t>
            </a:r>
            <a:r>
              <a:rPr lang="en-N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every six 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premature deaths in the world in 2015 – upwards of </a:t>
            </a:r>
            <a:r>
              <a:rPr lang="en-N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million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was attributed to disease from toxic exposure </a:t>
            </a:r>
            <a:r>
              <a:rPr lang="en-NZ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(The Lancet, 2017)</a:t>
            </a:r>
          </a:p>
          <a:p>
            <a:r>
              <a:rPr lang="en-NZ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Asian/Indian regions have most people at 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risk </a:t>
            </a:r>
            <a:r>
              <a:rPr lang="en-NZ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one in every four premature 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deaths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NZ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 </a:t>
            </a:r>
            <a:r>
              <a:rPr lang="en-NZ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Herald </a:t>
            </a:r>
            <a:r>
              <a:rPr lang="en-NZ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21/10/17)</a:t>
            </a:r>
            <a:r>
              <a:rPr lang="en-NZ" sz="21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</a:t>
            </a:r>
            <a:endParaRPr lang="en-NZ" sz="2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air pollution in chin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9001" r="19001"/>
          <a:stretch/>
        </p:blipFill>
        <p:spPr bwMode="auto">
          <a:xfrm>
            <a:off x="6896559" y="3511602"/>
            <a:ext cx="2247441" cy="16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elated imag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5172" r="9594"/>
          <a:stretch/>
        </p:blipFill>
        <p:spPr bwMode="auto">
          <a:xfrm rot="669158">
            <a:off x="6742323" y="1544310"/>
            <a:ext cx="2292939" cy="1779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590801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chemeClr val="tx1"/>
                </a:solidFill>
              </a:rPr>
              <a:t>12</a:t>
            </a:fld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52" y="-99152"/>
            <a:ext cx="9044848" cy="782198"/>
          </a:xfrm>
        </p:spPr>
        <p:txBody>
          <a:bodyPr>
            <a:normAutofit fontScale="90000"/>
          </a:bodyPr>
          <a:lstStyle/>
          <a:p>
            <a:pPr algn="l"/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</a:t>
            </a:r>
            <a:r>
              <a:rPr lang="en-N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Planet’s Dirty Killer</a:t>
            </a:r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-NZ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(NZ Herald, cont.)</a:t>
            </a:r>
            <a:endParaRPr lang="en-NZ" sz="2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152" y="683046"/>
            <a:ext cx="8587648" cy="42794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Poor countries: 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have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yet to set up air pollution monitoring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systems</a:t>
            </a: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policies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developing the economy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takes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priority over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health </a:t>
            </a: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control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regulations are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weaker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technology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outdated </a:t>
            </a: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dirty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fossil fuel is used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Financial cost from pollution-related death,            sickness and welfare is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US$4.6 trillion (NZ$6.58t)             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annual global losses which is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6.2 per cent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             the global economy.</a:t>
            </a:r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NZ" dirty="0"/>
          </a:p>
        </p:txBody>
      </p:sp>
      <p:pic>
        <p:nvPicPr>
          <p:cNvPr id="5" name="Picture 4" descr="Related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465245"/>
            <a:ext cx="3876675" cy="19447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447925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13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4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World’s Worst Killer?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05" y="957304"/>
            <a:ext cx="9019104" cy="4118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you think is the world’s                worst killer today? 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</a:p>
          <a:p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unger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</a:p>
          <a:p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iolence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natural disasters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</a:p>
          <a:p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ancer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disease –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Aids, 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malaria, tuberculosis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</a:p>
          <a:p>
            <a:endParaRPr lang="en-NZ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N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43" y="932896"/>
            <a:ext cx="2816761" cy="17633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266545" y="1696598"/>
            <a:ext cx="47648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</a:t>
            </a:r>
          </a:p>
          <a:p>
            <a:r>
              <a:rPr lang="en-N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</a:t>
            </a:r>
            <a:r>
              <a:rPr lang="en-N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N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428875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14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Related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5315" r="-2537" b="9604"/>
          <a:stretch/>
        </p:blipFill>
        <p:spPr bwMode="auto">
          <a:xfrm rot="685805">
            <a:off x="6171926" y="2691877"/>
            <a:ext cx="2885390" cy="1855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mage result for polluted waterways nz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t="2528" r="6180" b="11364"/>
          <a:stretch/>
        </p:blipFill>
        <p:spPr bwMode="auto">
          <a:xfrm rot="21067058">
            <a:off x="4129211" y="1527353"/>
            <a:ext cx="2008967" cy="2725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108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11734" r="28" b="4563"/>
          <a:stretch/>
        </p:blipFill>
        <p:spPr bwMode="auto">
          <a:xfrm>
            <a:off x="5916901" y="2627453"/>
            <a:ext cx="3215524" cy="25160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52" y="-99152"/>
            <a:ext cx="9044848" cy="782198"/>
          </a:xfrm>
        </p:spPr>
        <p:txBody>
          <a:bodyPr>
            <a:normAutofit/>
          </a:bodyPr>
          <a:lstStyle/>
          <a:p>
            <a:pPr algn="l"/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Fossil Fuels</a:t>
            </a:r>
            <a:endParaRPr lang="en-NZ" sz="2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3046"/>
            <a:ext cx="6261904" cy="4460454"/>
          </a:xfrm>
        </p:spPr>
        <p:txBody>
          <a:bodyPr>
            <a:normAutofit fontScale="92500" lnSpcReduction="10000"/>
          </a:bodyPr>
          <a:lstStyle/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oal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N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oil</a:t>
            </a:r>
            <a:r>
              <a:rPr lang="en-N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</a:t>
            </a:r>
            <a:r>
              <a:rPr lang="en-N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natural gas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called  </a:t>
            </a:r>
            <a:r>
              <a:rPr lang="en-NZ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‘fossil fuels’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because they are found     in the earth and were formed over   millions of years from the remains       of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dead</a:t>
            </a:r>
            <a:r>
              <a:rPr lang="en-N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organisms</a:t>
            </a:r>
          </a:p>
          <a:p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oal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was formed from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dead plant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material such as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trees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oil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gas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were formed by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marine organisms</a:t>
            </a: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when burned, the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emissions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from them harm the environment, producing </a:t>
            </a:r>
            <a:r>
              <a:rPr lang="en-NZ" sz="30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greenhouse gases</a:t>
            </a:r>
          </a:p>
          <a:p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hese cause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harm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 the </a:t>
            </a:r>
            <a:r>
              <a:rPr lang="en-NZ" sz="2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ozone layer</a:t>
            </a:r>
            <a:endParaRPr lang="en-NZ" sz="2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447925" cy="274637"/>
          </a:xfrm>
        </p:spPr>
        <p:txBody>
          <a:bodyPr/>
          <a:lstStyle/>
          <a:p>
            <a:r>
              <a:rPr lang="en-GB" sz="1800" b="1" dirty="0" smtClean="0">
                <a:solidFill>
                  <a:srgbClr val="FFFF00"/>
                </a:solidFill>
              </a:rPr>
              <a:t>15</a:t>
            </a:r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99" y="1"/>
            <a:ext cx="3938624" cy="2627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15188"/>
          <a:stretch/>
        </p:blipFill>
        <p:spPr bwMode="auto">
          <a:xfrm>
            <a:off x="5203202" y="762000"/>
            <a:ext cx="3940798" cy="43815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123825"/>
            <a:ext cx="5572125" cy="638175"/>
          </a:xfrm>
        </p:spPr>
        <p:txBody>
          <a:bodyPr>
            <a:noAutofit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 - climate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57" y="1114425"/>
            <a:ext cx="5080443" cy="3590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The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climate is a 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N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common </a:t>
            </a:r>
            <a:r>
              <a:rPr lang="en-N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good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belonging to all and meant for all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23</a:t>
            </a:r>
            <a:r>
              <a:rPr lang="en-N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endParaRPr lang="en-NZ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Greenhouse gases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mainly as a result of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fossil fuel burning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don’t allow the warmth from the sun’s rays to be dispersed in space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23)</a:t>
            </a:r>
            <a:endParaRPr lang="en-N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05351"/>
            <a:ext cx="2476500" cy="336550"/>
          </a:xfrm>
        </p:spPr>
        <p:txBody>
          <a:bodyPr/>
          <a:lstStyle/>
          <a:p>
            <a:r>
              <a:rPr lang="en-GB" sz="1800" b="1" dirty="0" smtClean="0">
                <a:solidFill>
                  <a:srgbClr val="FFFF00"/>
                </a:solidFill>
              </a:rPr>
              <a:t>16</a:t>
            </a:r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lated 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1784" r="12142" b="31968"/>
          <a:stretch/>
        </p:blipFill>
        <p:spPr bwMode="auto">
          <a:xfrm>
            <a:off x="5173886" y="0"/>
            <a:ext cx="3970114" cy="1924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Related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16357" r="10658" b="9143"/>
          <a:stretch/>
        </p:blipFill>
        <p:spPr bwMode="auto">
          <a:xfrm rot="578197">
            <a:off x="4286251" y="1724025"/>
            <a:ext cx="3333750" cy="1384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Related imag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t="3784" r="2525" b="12687"/>
          <a:stretch/>
        </p:blipFill>
        <p:spPr bwMode="auto">
          <a:xfrm>
            <a:off x="4377447" y="3108136"/>
            <a:ext cx="4766553" cy="2035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83" y="-23562"/>
            <a:ext cx="6023417" cy="854242"/>
          </a:xfrm>
        </p:spPr>
        <p:txBody>
          <a:bodyPr>
            <a:noAutofit/>
          </a:bodyPr>
          <a:lstStyle/>
          <a:p>
            <a:pPr algn="l"/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Effects of Pollution</a:t>
            </a:r>
            <a:endParaRPr lang="en-NZ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83" y="1228725"/>
            <a:ext cx="4347018" cy="3813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Greenhouse gases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cause:</a:t>
            </a:r>
          </a:p>
          <a:p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elting polar caps</a:t>
            </a:r>
            <a:r>
              <a:rPr lang="en-NZ" sz="2400" b="1" dirty="0" smtClean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rise in sea levels</a:t>
            </a:r>
          </a:p>
          <a:p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hrinking water</a:t>
            </a:r>
            <a:r>
              <a:rPr lang="en-NZ" sz="2400" b="1" dirty="0" smtClean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supplies</a:t>
            </a:r>
          </a:p>
          <a:p>
            <a:r>
              <a:rPr lang="en-NZ" sz="24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roughts </a:t>
            </a: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frequency and strength of fires and storms </a:t>
            </a: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flooding and destruction        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23, 24)</a:t>
            </a: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</a:t>
            </a:r>
            <a:endParaRPr lang="en-NZ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05351"/>
            <a:ext cx="2476500" cy="336550"/>
          </a:xfrm>
        </p:spPr>
        <p:txBody>
          <a:bodyPr/>
          <a:lstStyle/>
          <a:p>
            <a:r>
              <a:rPr lang="en-GB" sz="1800" b="1" dirty="0" smtClean="0">
                <a:solidFill>
                  <a:srgbClr val="FFFF00"/>
                </a:solidFill>
              </a:rPr>
              <a:t>17</a:t>
            </a:r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/>
        </p:blipFill>
        <p:spPr bwMode="auto">
          <a:xfrm>
            <a:off x="5810491" y="2451795"/>
            <a:ext cx="3333509" cy="2691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251"/>
          </a:xfrm>
        </p:spPr>
        <p:txBody>
          <a:bodyPr>
            <a:normAutofit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Greenhouse Gases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91251"/>
            <a:ext cx="5972536" cy="41506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NZ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NZ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worst impact is felt by                      </a:t>
            </a:r>
            <a:r>
              <a:rPr lang="en-NZ" b="1" dirty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developing countries</a:t>
            </a:r>
            <a:r>
              <a:rPr lang="en-NZ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small                                   islands</a:t>
            </a:r>
            <a:r>
              <a:rPr lang="en-NZ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n-NZ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coastal </a:t>
            </a:r>
            <a:r>
              <a:rPr lang="en-NZ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areas</a:t>
            </a:r>
            <a:r>
              <a:rPr lang="en-NZ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endParaRPr lang="en-NZ" sz="28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Abaiang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an island in       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NZ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Kiribati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the </a:t>
            </a:r>
            <a:r>
              <a:rPr lang="en-NZ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Pacific Ocean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sea is now where these people’s homes used to be.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9210" y="4606725"/>
            <a:ext cx="1284788" cy="435176"/>
          </a:xfrm>
        </p:spPr>
        <p:txBody>
          <a:bodyPr/>
          <a:lstStyle/>
          <a:p>
            <a:r>
              <a:rPr lang="en-GB" sz="1800" b="1" dirty="0" smtClean="0">
                <a:solidFill>
                  <a:schemeClr val="tx1"/>
                </a:solidFill>
              </a:rPr>
              <a:t>18</a:t>
            </a:r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r="4331" b="9025"/>
          <a:stretch/>
        </p:blipFill>
        <p:spPr bwMode="auto">
          <a:xfrm>
            <a:off x="5651820" y="1"/>
            <a:ext cx="3650852" cy="2451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608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lated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4" y="3406511"/>
            <a:ext cx="221932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61011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 - Poverty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36" y="749145"/>
            <a:ext cx="7127916" cy="42965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NZ" sz="2400" b="1" dirty="0" smtClean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poorest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communities are the most    often exposed to pollution.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Sick people can’t contribute to the      economy but need to be looked after,    costing the country more.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‘The relationship between pollution and poverty is very clear.’ </a:t>
            </a:r>
            <a:r>
              <a:rPr lang="en-NZ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Ernesto Sanchez         </a:t>
            </a:r>
            <a:r>
              <a:rPr lang="en-NZ" sz="1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Triana</a:t>
            </a:r>
            <a:r>
              <a:rPr lang="en-NZ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environmental specialist, World Bank.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‘Reducing pollution in all forms would now be   a global priority’. </a:t>
            </a:r>
            <a:r>
              <a:rPr lang="en-NZ" sz="19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World </a:t>
            </a:r>
            <a:r>
              <a:rPr lang="en-NZ" sz="19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NZ" sz="19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ank </a:t>
            </a:r>
            <a:r>
              <a:rPr lang="en-NZ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(NZ Herald 21/10/17)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NZ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United Nations </a:t>
            </a:r>
            <a:r>
              <a:rPr lang="en-NZ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hosted its first ever conference on pollution in December, 2017</a:t>
            </a:r>
          </a:p>
          <a:p>
            <a:pPr marL="0" indent="0">
              <a:buNone/>
            </a:pPr>
            <a:endParaRPr lang="en-NZ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534">
            <a:off x="6298173" y="266724"/>
            <a:ext cx="2806091" cy="17643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39124" y="4767263"/>
            <a:ext cx="781051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19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10" name="Picture 9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600">
            <a:off x="6148169" y="1809688"/>
            <a:ext cx="2695593" cy="1561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79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N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Laudato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’</a:t>
            </a:r>
            <a:r>
              <a:rPr lang="en-NZ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NZ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 Encyclical </a:t>
            </a:r>
            <a: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7" y="1063624"/>
            <a:ext cx="6383851" cy="38883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encyclical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 teaching document, is a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letter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that the Pope circulates to the Church</a:t>
            </a:r>
          </a:p>
          <a:p>
            <a:r>
              <a:rPr lang="en-NZ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Laudato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Si’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was released in June 2015 </a:t>
            </a:r>
          </a:p>
          <a:p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 is a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Catholic Social Teaching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letter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‘social’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encyclical means it applies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traditional, moral teachings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the Church to the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social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economic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challenges of the current times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NZ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60" y="3086101"/>
            <a:ext cx="3168140" cy="20116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4695431"/>
            <a:ext cx="2133600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chemeClr val="tx1"/>
                </a:solidFill>
              </a:rPr>
              <a:t>2</a:t>
            </a:fld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t="10315" r="4693" b="17191"/>
          <a:stretch/>
        </p:blipFill>
        <p:spPr bwMode="auto">
          <a:xfrm>
            <a:off x="5303101" y="3303667"/>
            <a:ext cx="3736123" cy="1839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825"/>
            <a:ext cx="8229600" cy="752475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What </a:t>
            </a:r>
            <a:r>
              <a:rPr lang="en-NZ" b="1" dirty="0">
                <a:solidFill>
                  <a:srgbClr val="FFFF00"/>
                </a:solidFill>
                <a:latin typeface="Comic Sans MS" panose="030F0702030302020204" pitchFamily="66" charset="0"/>
              </a:rPr>
              <a:t>can we do?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2430"/>
            <a:ext cx="5648325" cy="3946525"/>
          </a:xfrm>
        </p:spPr>
        <p:txBody>
          <a:bodyPr>
            <a:normAutofit lnSpcReduction="10000"/>
          </a:bodyPr>
          <a:lstStyle/>
          <a:p>
            <a:r>
              <a:rPr lang="en-NZ" sz="2200" b="1" dirty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NZ" sz="2200" b="1" dirty="0" smtClean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</a:t>
            </a:r>
            <a:r>
              <a:rPr lang="en-NZ" sz="2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energy</a:t>
            </a:r>
            <a:r>
              <a:rPr lang="en-NZ" sz="2200" b="1" dirty="0" smtClean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efficient – switch </a:t>
            </a:r>
            <a:r>
              <a:rPr lang="en-NZ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off</a:t>
            </a:r>
            <a:r>
              <a:rPr lang="en-NZ" sz="2200" b="1" dirty="0" smtClean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lights and electronics when not in use</a:t>
            </a:r>
          </a:p>
          <a:p>
            <a:r>
              <a:rPr lang="en-NZ" sz="2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NZ" sz="2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alk </a:t>
            </a:r>
            <a:r>
              <a:rPr lang="en-NZ" sz="2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 ride </a:t>
            </a:r>
            <a:r>
              <a:rPr lang="en-NZ" sz="22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en-NZ" sz="22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bike instead </a:t>
            </a:r>
            <a:r>
              <a:rPr lang="en-NZ" sz="22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of </a:t>
            </a:r>
            <a:r>
              <a:rPr lang="en-NZ" sz="22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taking a </a:t>
            </a:r>
            <a:r>
              <a:rPr lang="en-NZ" sz="22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</a:t>
            </a:r>
          </a:p>
          <a:p>
            <a:r>
              <a:rPr lang="en-NZ" sz="2200" b="1" dirty="0" smtClean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 - </a:t>
            </a:r>
            <a:r>
              <a:rPr lang="en-NZ" sz="2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 pool </a:t>
            </a:r>
            <a:r>
              <a:rPr lang="en-NZ" sz="2200" b="1" dirty="0" smtClean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 use </a:t>
            </a:r>
            <a:r>
              <a:rPr lang="en-NZ" sz="2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public  transport</a:t>
            </a:r>
          </a:p>
          <a:p>
            <a:r>
              <a:rPr lang="en-NZ" sz="22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NZ" sz="22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</a:t>
            </a:r>
            <a:r>
              <a:rPr lang="en-NZ" sz="2200" b="1" dirty="0" smtClean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locally grown </a:t>
            </a:r>
            <a:r>
              <a:rPr lang="en-NZ" sz="22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food</a:t>
            </a:r>
          </a:p>
          <a:p>
            <a:r>
              <a:rPr lang="en-NZ" sz="2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compost</a:t>
            </a:r>
            <a:r>
              <a:rPr lang="en-NZ" sz="2200" b="1" dirty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food </a:t>
            </a:r>
            <a:r>
              <a:rPr lang="en-NZ" sz="2200" b="1" dirty="0" smtClean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waste (landfills produce methane gas)</a:t>
            </a:r>
          </a:p>
          <a:p>
            <a:r>
              <a:rPr lang="en-NZ" sz="22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plant</a:t>
            </a:r>
            <a:r>
              <a:rPr lang="en-NZ" sz="2200" b="1" dirty="0" smtClean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vegetation and trees - these </a:t>
            </a:r>
            <a:r>
              <a:rPr lang="en-NZ" sz="2200" b="1" dirty="0">
                <a:solidFill>
                  <a:srgbClr val="F7FB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help to remove </a:t>
            </a:r>
            <a:r>
              <a:rPr lang="en-NZ" sz="2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greenhouse gases</a:t>
            </a:r>
            <a:endParaRPr lang="en-NZ" sz="22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4767263"/>
            <a:ext cx="657224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7FB01"/>
                </a:solidFill>
              </a:rPr>
              <a:t>20</a:t>
            </a:fld>
            <a:endParaRPr lang="en-GB" sz="1800" b="1" dirty="0">
              <a:solidFill>
                <a:srgbClr val="F7FB01"/>
              </a:solidFill>
            </a:endParaRPr>
          </a:p>
        </p:txBody>
      </p:sp>
      <p:pic>
        <p:nvPicPr>
          <p:cNvPr id="6" name="Picture 5" descr="Image result for switch off lights when not in us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4226" r="6001" b="8451"/>
          <a:stretch/>
        </p:blipFill>
        <p:spPr bwMode="auto">
          <a:xfrm rot="633197">
            <a:off x="5123143" y="78434"/>
            <a:ext cx="2124075" cy="1458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Related 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166125"/>
            <a:ext cx="1984375" cy="131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Related image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2924"/>
          <a:stretch/>
        </p:blipFill>
        <p:spPr bwMode="auto">
          <a:xfrm rot="771475">
            <a:off x="6926194" y="1664246"/>
            <a:ext cx="2248669" cy="1337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Image result for buses in NZ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4" r="10187"/>
          <a:stretch/>
        </p:blipFill>
        <p:spPr bwMode="auto">
          <a:xfrm>
            <a:off x="4283862" y="1811017"/>
            <a:ext cx="2728925" cy="1492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74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7" name="Content Placeholder 6" descr="Image result for the effects on birds of global warmi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8"/>
            <a:ext cx="9144000" cy="51318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419350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chemeClr val="bg1"/>
                </a:solidFill>
              </a:rPr>
              <a:t>21</a:t>
            </a:fld>
            <a:endParaRPr lang="en-GB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00100"/>
          </a:xfrm>
        </p:spPr>
        <p:txBody>
          <a:bodyPr>
            <a:normAutofit/>
          </a:bodyPr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 - Rubbish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0102"/>
            <a:ext cx="8780318" cy="4071958"/>
          </a:xfrm>
        </p:spPr>
        <p:txBody>
          <a:bodyPr/>
          <a:lstStyle/>
          <a:p>
            <a:pPr marL="0" indent="0">
              <a:buNone/>
            </a:pPr>
            <a:r>
              <a:rPr lang="en-NZ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ubbish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millions of tons of waste, highly toxic and non-biodegradable wastes, plastics, industrial waste</a:t>
            </a:r>
          </a:p>
          <a:p>
            <a:endParaRPr lang="en-NZ" dirty="0"/>
          </a:p>
        </p:txBody>
      </p:sp>
      <p:pic>
        <p:nvPicPr>
          <p:cNvPr id="7" name="Content Placeholder 3" descr="Image result for garbage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550">
            <a:off x="89049" y="2289092"/>
            <a:ext cx="2640128" cy="231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/>
          <a:stretch/>
        </p:blipFill>
        <p:spPr bwMode="auto">
          <a:xfrm rot="476096">
            <a:off x="6925355" y="1472085"/>
            <a:ext cx="2244759" cy="18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Related imag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r="14594"/>
          <a:stretch/>
        </p:blipFill>
        <p:spPr bwMode="auto">
          <a:xfrm>
            <a:off x="2145535" y="2810971"/>
            <a:ext cx="2713124" cy="2367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Related 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5397">
            <a:off x="3962289" y="1788452"/>
            <a:ext cx="2557687" cy="185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Related image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1" t="11437" r="1721" b="-1040"/>
          <a:stretch/>
        </p:blipFill>
        <p:spPr bwMode="auto">
          <a:xfrm>
            <a:off x="5622222" y="2939970"/>
            <a:ext cx="3064578" cy="22035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4752915"/>
            <a:ext cx="2552143" cy="288985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22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7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52" y="0"/>
            <a:ext cx="8325001" cy="990889"/>
          </a:xfrm>
        </p:spPr>
        <p:txBody>
          <a:bodyPr/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Our Common Home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152" y="990889"/>
            <a:ext cx="6235547" cy="39759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‘The earth, our home, is beginning to look more and </a:t>
            </a:r>
            <a:r>
              <a:rPr lang="en-N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more 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like a pile of filth’ </a:t>
            </a:r>
            <a:r>
              <a:rPr lang="en-NZ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21)</a:t>
            </a:r>
            <a:endParaRPr lang="en-NZ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‘These problems are linked to 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a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throwaway culture’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22)</a:t>
            </a:r>
          </a:p>
          <a:p>
            <a:pPr marL="0" indent="0">
              <a:buNone/>
            </a:pPr>
            <a:r>
              <a:rPr lang="en-NZ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Discuss: </a:t>
            </a:r>
            <a:r>
              <a:rPr lang="en-NZ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</a:t>
            </a:r>
            <a:r>
              <a:rPr lang="en-NZ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re-use</a:t>
            </a:r>
            <a:r>
              <a:rPr lang="en-NZ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recycle, restore, replace, </a:t>
            </a:r>
            <a:r>
              <a:rPr lang="en-NZ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reduce, refuse</a:t>
            </a:r>
            <a:endParaRPr lang="en-NZ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I do, what do I need to do?</a:t>
            </a:r>
          </a:p>
          <a:p>
            <a:endParaRPr lang="en-NZ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309">
            <a:off x="5818474" y="33017"/>
            <a:ext cx="3384551" cy="24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elated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69" y="2765234"/>
            <a:ext cx="3831093" cy="23782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852169" y="4554057"/>
            <a:ext cx="44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FF00"/>
                </a:solidFill>
              </a:rPr>
              <a:t>23</a:t>
            </a:r>
            <a:endParaRPr lang="en-N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4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597"/>
            <a:ext cx="8229600" cy="810227"/>
          </a:xfrm>
        </p:spPr>
        <p:txBody>
          <a:bodyPr>
            <a:normAutofit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educe Pollution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7630"/>
            <a:ext cx="7373073" cy="4236335"/>
          </a:xfrm>
        </p:spPr>
        <p:txBody>
          <a:bodyPr>
            <a:noAutofit/>
          </a:bodyPr>
          <a:lstStyle/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Re-use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can I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make use of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this product again?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Recycle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can it be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converted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into     another product or can someone else    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make use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this?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Restore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can I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update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this product    instead of buying a newer one?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Reduce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do I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need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 buy more ‘stuff’? 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Refuse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how many plastic bags, cups,    lids, drink bottles, straws, toys, cartons etc.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 I using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???  Say ‘NO’ to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Plastic!  </a:t>
            </a:r>
            <a:endParaRPr lang="en-N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39290" y="4767263"/>
            <a:ext cx="1047509" cy="3762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24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20" y="0"/>
            <a:ext cx="2478417" cy="152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6020"/>
          <a:stretch/>
        </p:blipFill>
        <p:spPr bwMode="auto">
          <a:xfrm rot="21168339">
            <a:off x="6360793" y="1591305"/>
            <a:ext cx="2643116" cy="2403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898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59468"/>
          </a:xfrm>
        </p:spPr>
        <p:txBody>
          <a:bodyPr>
            <a:normAutofit fontScale="90000"/>
          </a:bodyPr>
          <a:lstStyle/>
          <a:p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 Issue of Water</a:t>
            </a:r>
            <a: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54" y="476655"/>
            <a:ext cx="8298600" cy="4504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Fresh drinking water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in many places demand exceeds the sustainable supply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28- 29)</a:t>
            </a: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Africa large sectors of the population        have no access to </a:t>
            </a:r>
            <a:r>
              <a:rPr lang="en-NZ" sz="2400" b="1" dirty="0" smtClean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safe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drinking water </a:t>
            </a:r>
            <a:endParaRPr lang="en-NZ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unsafe quality of water available               to the poor results in </a:t>
            </a:r>
            <a:r>
              <a:rPr lang="en-NZ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many deaths </a:t>
            </a: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Inadequate hygiene causes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cholera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dysentery</a:t>
            </a:r>
          </a:p>
          <a:p>
            <a:r>
              <a:rPr lang="en-NZ" sz="2400" b="1" dirty="0" smtClean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Mining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farming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industrial/domestic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chemical products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pollute rivers,                     lakes and seas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Safe, drinkable water -                                         a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basic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human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right                </a:t>
            </a:r>
            <a:endParaRPr lang="en-NZ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6" t="8659" r="808" b="15147"/>
          <a:stretch/>
        </p:blipFill>
        <p:spPr bwMode="auto">
          <a:xfrm>
            <a:off x="4153711" y="3787960"/>
            <a:ext cx="1749495" cy="1355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0" r="15549" b="5678"/>
          <a:stretch/>
        </p:blipFill>
        <p:spPr bwMode="auto">
          <a:xfrm>
            <a:off x="5940873" y="3123645"/>
            <a:ext cx="3369885" cy="2019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491648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25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8" name="Picture 7" descr="Related imag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21780" b="6507"/>
          <a:stretch/>
        </p:blipFill>
        <p:spPr bwMode="auto">
          <a:xfrm>
            <a:off x="6652845" y="817123"/>
            <a:ext cx="2491155" cy="19260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1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72" y="-127321"/>
            <a:ext cx="8536328" cy="1111170"/>
          </a:xfrm>
        </p:spPr>
        <p:txBody>
          <a:bodyPr/>
          <a:lstStyle/>
          <a:p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Water – a basic human right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72" y="1200150"/>
            <a:ext cx="5322917" cy="36612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many poor countries the task of collecting water falls mainly to </a:t>
            </a:r>
            <a:r>
              <a:rPr lang="en-NZ" sz="2800" b="1" dirty="0" smtClean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women and girls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Many girls </a:t>
            </a:r>
            <a:r>
              <a:rPr lang="en-NZ" sz="2800" b="1" dirty="0" smtClean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cannot attend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school because the walk to the </a:t>
            </a:r>
            <a:r>
              <a:rPr lang="en-NZ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source of their water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a long distance away and </a:t>
            </a:r>
            <a:r>
              <a:rPr lang="en-NZ" sz="28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takes hours 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each day.</a:t>
            </a:r>
            <a:endParaRPr lang="en-N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r="16708"/>
          <a:stretch/>
        </p:blipFill>
        <p:spPr bwMode="auto">
          <a:xfrm rot="217794">
            <a:off x="5900869" y="2804224"/>
            <a:ext cx="3387771" cy="23009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8176" r="24033" b="9594"/>
          <a:stretch/>
        </p:blipFill>
        <p:spPr bwMode="auto">
          <a:xfrm rot="21317047">
            <a:off x="6030541" y="837766"/>
            <a:ext cx="3128428" cy="1984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Image result for african girls carrying wate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898">
            <a:off x="5221318" y="2468802"/>
            <a:ext cx="1661801" cy="26245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17625"/>
            <a:ext cx="2590800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chemeClr val="tx1"/>
                </a:solidFill>
              </a:rPr>
              <a:t>26</a:t>
            </a:fld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Related image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409826"/>
            <a:ext cx="4162425" cy="273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31" y="175098"/>
            <a:ext cx="5283944" cy="814708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 Water Pollution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30" y="989806"/>
            <a:ext cx="4864845" cy="4153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Many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rivers, lakes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beaches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are </a:t>
            </a:r>
            <a:r>
              <a:rPr lang="en-NZ" sz="2400" b="1" dirty="0" smtClean="0">
                <a:solidFill>
                  <a:srgbClr val="EE7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polluted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unsuitable for swimming:</a:t>
            </a:r>
          </a:p>
          <a:p>
            <a:r>
              <a:rPr lang="en-NZ" sz="22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run-offs</a:t>
            </a:r>
            <a:r>
              <a:rPr lang="en-NZ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from </a:t>
            </a:r>
            <a:r>
              <a:rPr lang="en-NZ" sz="22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fields</a:t>
            </a:r>
            <a:r>
              <a:rPr lang="en-NZ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roads</a:t>
            </a:r>
          </a:p>
          <a:p>
            <a:r>
              <a:rPr lang="en-NZ" sz="2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discharges</a:t>
            </a:r>
            <a:r>
              <a:rPr lang="en-NZ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from </a:t>
            </a:r>
            <a:r>
              <a:rPr lang="en-NZ" sz="2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industries</a:t>
            </a:r>
          </a:p>
          <a:p>
            <a:r>
              <a:rPr lang="en-NZ" sz="22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burst/flooded</a:t>
            </a:r>
            <a:r>
              <a:rPr lang="en-NZ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domestic </a:t>
            </a:r>
            <a:r>
              <a:rPr lang="en-NZ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sewerage</a:t>
            </a:r>
            <a:r>
              <a:rPr lang="en-NZ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……………..ETC….</a:t>
            </a:r>
          </a:p>
          <a:p>
            <a:r>
              <a:rPr lang="en-NZ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everything</a:t>
            </a:r>
            <a:r>
              <a:rPr lang="en-NZ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that goes down </a:t>
            </a:r>
            <a:r>
              <a:rPr lang="en-NZ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drain </a:t>
            </a:r>
            <a:r>
              <a:rPr lang="en-NZ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…………….. </a:t>
            </a:r>
          </a:p>
          <a:p>
            <a:pPr marL="0" indent="0">
              <a:buNone/>
            </a:pPr>
            <a:r>
              <a:rPr lang="en-NZ" sz="2800" b="1" dirty="0" smtClean="0">
                <a:solidFill>
                  <a:srgbClr val="EE7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 end </a:t>
            </a:r>
            <a:r>
              <a:rPr lang="en-NZ" sz="2800" b="1" dirty="0">
                <a:solidFill>
                  <a:srgbClr val="EE7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 in the 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river/sea</a:t>
            </a:r>
            <a:endParaRPr lang="en-NZ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N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1A963-3545-42B3-9DE3-9511A5BB9065}" type="slidenum">
              <a:rPr lang="en-GB" sz="1800" b="1" smtClean="0">
                <a:solidFill>
                  <a:schemeClr val="tx1"/>
                </a:solidFill>
              </a:rPr>
              <a:t>27</a:t>
            </a:fld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Image result for polluted waterways nz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399" cy="2409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8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55672"/>
          </a:xfrm>
        </p:spPr>
        <p:txBody>
          <a:bodyPr/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Sea Pollution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45" y="1893855"/>
            <a:ext cx="4525433" cy="33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elated 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2"/>
          <a:stretch/>
        </p:blipFill>
        <p:spPr bwMode="auto">
          <a:xfrm rot="21233797">
            <a:off x="167351" y="87487"/>
            <a:ext cx="2552700" cy="1585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401">
            <a:off x="2321246" y="1024558"/>
            <a:ext cx="2746353" cy="225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Related 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215">
            <a:off x="154296" y="1804294"/>
            <a:ext cx="2192921" cy="163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Related image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9" t="4380" b="8013"/>
          <a:stretch/>
        </p:blipFill>
        <p:spPr bwMode="auto">
          <a:xfrm>
            <a:off x="4522343" y="797728"/>
            <a:ext cx="1644540" cy="1490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Related imag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54" y="3249313"/>
            <a:ext cx="2664616" cy="189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474825" y="2707796"/>
            <a:ext cx="563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bad is it?</a:t>
            </a:r>
            <a:endParaRPr lang="en-NZ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590800" cy="52066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28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14" name="Picture 13" descr="Related image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t="7955" r="9461" b="8843"/>
          <a:stretch/>
        </p:blipFill>
        <p:spPr bwMode="auto">
          <a:xfrm rot="532345">
            <a:off x="6347419" y="58551"/>
            <a:ext cx="2842199" cy="20862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Related image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6464" r="6000" b="4943"/>
          <a:stretch/>
        </p:blipFill>
        <p:spPr bwMode="auto">
          <a:xfrm rot="21205346">
            <a:off x="2602284" y="3078513"/>
            <a:ext cx="2419908" cy="2077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60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4872" r="6679" b="8960"/>
          <a:stretch/>
        </p:blipFill>
        <p:spPr bwMode="auto">
          <a:xfrm>
            <a:off x="660260" y="3368542"/>
            <a:ext cx="3935393" cy="1804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06901" y="4722703"/>
            <a:ext cx="2556076" cy="315165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C000"/>
                </a:solidFill>
              </a:rPr>
              <a:t>29</a:t>
            </a:fld>
            <a:endParaRPr lang="en-GB" sz="1800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Related image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7419">
            <a:off x="-123719" y="54585"/>
            <a:ext cx="5091112" cy="33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elated image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r="6124" b="6833"/>
          <a:stretch/>
        </p:blipFill>
        <p:spPr bwMode="auto">
          <a:xfrm rot="545930">
            <a:off x="4841054" y="97821"/>
            <a:ext cx="4131285" cy="3912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Image result for sea pollutio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14921" r="4683" b="5472"/>
          <a:stretch/>
        </p:blipFill>
        <p:spPr bwMode="auto">
          <a:xfrm>
            <a:off x="5509549" y="3738623"/>
            <a:ext cx="3078866" cy="1364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631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246" y="1"/>
            <a:ext cx="7197845" cy="865784"/>
          </a:xfrm>
        </p:spPr>
        <p:txBody>
          <a:bodyPr>
            <a:normAutofit fontScale="90000"/>
          </a:bodyPr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N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Laudato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Si’, mi </a:t>
            </a:r>
            <a:r>
              <a:rPr lang="en-N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Signore</a:t>
            </a:r>
            <a: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</a:b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1057275"/>
            <a:ext cx="6015317" cy="38947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Encyclical takes its name from </a:t>
            </a:r>
            <a:r>
              <a:rPr lang="en-NZ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</a:t>
            </a:r>
            <a:r>
              <a:rPr lang="en-NZ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NZ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Francis’ prayer:                 ‘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Canticle of the Creatures’</a:t>
            </a:r>
          </a:p>
          <a:p>
            <a:pPr marL="0" indent="0">
              <a:buNone/>
            </a:pPr>
            <a:r>
              <a:rPr lang="it-I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</a:t>
            </a:r>
            <a:r>
              <a:rPr lang="it-I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Laudato si’, </a:t>
            </a:r>
            <a:r>
              <a:rPr lang="it-IT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 Signore </a:t>
            </a:r>
            <a:endParaRPr lang="it-IT" sz="24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it-I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cum </a:t>
            </a:r>
            <a:r>
              <a:rPr lang="it-IT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tucte le Tue </a:t>
            </a:r>
            <a:r>
              <a:rPr lang="it-I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creature’</a:t>
            </a:r>
            <a:endParaRPr lang="en-NZ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Praise be to you, my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Lord              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through all your creatures”</a:t>
            </a:r>
            <a:endParaRPr lang="it-IT" sz="2400" b="1" i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it-IT" sz="2400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Laudato Si’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subtitled:              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NZ" sz="24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Care for Our Common Home” </a:t>
            </a:r>
          </a:p>
          <a:p>
            <a:pPr marL="0" indent="0">
              <a:buNone/>
            </a:pPr>
            <a:r>
              <a:rPr lang="en-NZ" sz="2400" dirty="0" smtClean="0"/>
              <a:t>  </a:t>
            </a:r>
            <a:endParaRPr lang="en-NZ" sz="2400" dirty="0"/>
          </a:p>
        </p:txBody>
      </p:sp>
      <p:pic>
        <p:nvPicPr>
          <p:cNvPr id="4" name="Picture 3" descr="Related 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06" y="721389"/>
            <a:ext cx="227076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38" y="1926784"/>
            <a:ext cx="2475865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elated 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94" y="3415444"/>
            <a:ext cx="2772674" cy="17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elated imag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43" y="2216367"/>
            <a:ext cx="1466850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53450" y="4814691"/>
            <a:ext cx="400543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3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7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lated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85" y="2325531"/>
            <a:ext cx="4016416" cy="281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Image result for variety of deep sea lif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483" r="4889" b="3064"/>
          <a:stretch/>
        </p:blipFill>
        <p:spPr bwMode="auto">
          <a:xfrm rot="805475">
            <a:off x="6837540" y="109787"/>
            <a:ext cx="2459811" cy="2334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Image result for variety of deep sea lif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12917" r="2519" b="13125"/>
          <a:stretch/>
        </p:blipFill>
        <p:spPr bwMode="auto">
          <a:xfrm rot="20743205">
            <a:off x="4985599" y="15027"/>
            <a:ext cx="1950726" cy="1420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02" y="231494"/>
            <a:ext cx="3966204" cy="671331"/>
          </a:xfrm>
        </p:spPr>
        <p:txBody>
          <a:bodyPr>
            <a:normAutofit/>
          </a:bodyPr>
          <a:lstStyle/>
          <a:p>
            <a:pPr algn="l"/>
            <a:r>
              <a:rPr lang="en-N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Ocean Life</a:t>
            </a:r>
            <a:endParaRPr lang="en-NZ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67" y="902825"/>
            <a:ext cx="58740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Oceans contain:  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40)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ost of our planet’s water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immense variety of living creatures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most of them are still       unknown to us</a:t>
            </a:r>
          </a:p>
          <a:p>
            <a:r>
              <a:rPr lang="en-NZ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Marine life, which feeds a great  part of the world population, is affected by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</a:t>
            </a:r>
            <a:r>
              <a:rPr lang="en-NZ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uncontrolled fishing</a:t>
            </a:r>
            <a:r>
              <a:rPr lang="en-NZ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endangering   sea life. </a:t>
            </a:r>
          </a:p>
          <a:p>
            <a:endParaRPr lang="en-NZ" sz="24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199" y="4641449"/>
            <a:ext cx="2475053" cy="400452"/>
          </a:xfrm>
        </p:spPr>
        <p:txBody>
          <a:bodyPr/>
          <a:lstStyle/>
          <a:p>
            <a:r>
              <a:rPr lang="en-GB" sz="1800" b="1" dirty="0" smtClean="0">
                <a:solidFill>
                  <a:srgbClr val="FFFF00"/>
                </a:solidFill>
              </a:rPr>
              <a:t>30</a:t>
            </a:r>
            <a:endParaRPr lang="en-GB" sz="18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7585" y="2948128"/>
            <a:ext cx="695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ead orca with stomach full of trash</a:t>
            </a:r>
            <a:endParaRPr lang="en-NZ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47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 result for micro plastic in the ocea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6581" r="11562" b="8367"/>
          <a:stretch/>
        </p:blipFill>
        <p:spPr bwMode="auto">
          <a:xfrm rot="20905513">
            <a:off x="3947927" y="860085"/>
            <a:ext cx="2703098" cy="2099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result for micro plastic in the oce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75" y="2943225"/>
            <a:ext cx="4560425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0"/>
            <a:ext cx="8467725" cy="694481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Pollution of the Oceans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8654"/>
            <a:ext cx="4953001" cy="4344846"/>
          </a:xfrm>
        </p:spPr>
        <p:txBody>
          <a:bodyPr>
            <a:normAutofit fontScale="92500" lnSpcReduction="10000"/>
          </a:bodyPr>
          <a:lstStyle/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are many kinds of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the oceans        and seas:</a:t>
            </a:r>
          </a:p>
          <a:p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rubbish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chemicals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oil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  </a:t>
            </a:r>
            <a:r>
              <a:rPr lang="en-NZ" sz="24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sewage from toilets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and….</a:t>
            </a:r>
          </a:p>
          <a:p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PLASTIC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birds, marine mammals, and fish are       most affected by                 </a:t>
            </a:r>
            <a:r>
              <a:rPr lang="en-NZ" sz="2400" b="1" dirty="0" smtClean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plastic </a:t>
            </a:r>
            <a:r>
              <a:rPr lang="en-NZ" sz="2400" b="1" dirty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their diets</a:t>
            </a:r>
            <a:endParaRPr lang="en-NZ" sz="2400" b="1" dirty="0" smtClean="0">
              <a:solidFill>
                <a:srgbClr val="AFDA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4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his in turn affects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 the other creatures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that eat the birds and sea creatures – including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</a:t>
            </a: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30751"/>
            <a:ext cx="2590800" cy="311150"/>
          </a:xfrm>
        </p:spPr>
        <p:txBody>
          <a:bodyPr/>
          <a:lstStyle/>
          <a:p>
            <a:r>
              <a:rPr lang="en-GB" sz="1800" b="1" dirty="0" smtClean="0">
                <a:solidFill>
                  <a:srgbClr val="FFFF00"/>
                </a:solidFill>
              </a:rPr>
              <a:t>31</a:t>
            </a:r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Related imag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10811" r="8096" b="5109"/>
          <a:stretch/>
        </p:blipFill>
        <p:spPr bwMode="auto">
          <a:xfrm rot="665772">
            <a:off x="6190550" y="107332"/>
            <a:ext cx="3136011" cy="20890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15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7"/>
          <a:stretch/>
        </p:blipFill>
        <p:spPr bwMode="auto">
          <a:xfrm>
            <a:off x="5028947" y="2342745"/>
            <a:ext cx="4125034" cy="2800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" y="76200"/>
            <a:ext cx="7178202" cy="600075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N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Sea</a:t>
            </a:r>
            <a:r>
              <a:rPr lang="en-NZ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</a:t>
            </a:r>
            <a:r>
              <a:rPr lang="en-NZ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NZ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</a:t>
            </a:r>
            <a:r>
              <a:rPr lang="en-N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bad is it?</a:t>
            </a:r>
            <a:r>
              <a:rPr lang="en-N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N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NZ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8966" y="4719456"/>
            <a:ext cx="558834" cy="274637"/>
          </a:xfrm>
        </p:spPr>
        <p:txBody>
          <a:bodyPr/>
          <a:lstStyle/>
          <a:p>
            <a:r>
              <a:rPr lang="en-GB" sz="1800" b="1" dirty="0" smtClean="0">
                <a:solidFill>
                  <a:srgbClr val="FFFF00"/>
                </a:solidFill>
              </a:rPr>
              <a:t>32</a:t>
            </a:r>
            <a:endParaRPr lang="en-GB" sz="1800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38100" y="676275"/>
            <a:ext cx="5200651" cy="4365625"/>
          </a:xfrm>
        </p:spPr>
        <p:txBody>
          <a:bodyPr>
            <a:normAutofit fontScale="92500" lnSpcReduction="20000"/>
          </a:bodyPr>
          <a:lstStyle/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60-90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percent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marine litter is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plastic-based</a:t>
            </a:r>
          </a:p>
          <a:p>
            <a:r>
              <a:rPr lang="en-NZ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least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 million tons </a:t>
            </a:r>
            <a:r>
              <a:rPr lang="en-NZ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plastic enter the oceans each </a:t>
            </a:r>
            <a:r>
              <a:rPr lang="en-NZ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year 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80%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ocean pollution is from land based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sources </a:t>
            </a:r>
          </a:p>
          <a:p>
            <a:r>
              <a:rPr lang="en-NZ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There </a:t>
            </a:r>
            <a:r>
              <a:rPr lang="en-NZ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more </a:t>
            </a:r>
            <a:r>
              <a:rPr lang="en-NZ" sz="24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microplastic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</a:t>
            </a:r>
            <a:r>
              <a:rPr lang="en-NZ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the </a:t>
            </a:r>
            <a:r>
              <a:rPr lang="en-NZ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ocean than there are stars </a:t>
            </a:r>
            <a:r>
              <a:rPr lang="en-NZ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n-NZ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Milky </a:t>
            </a:r>
            <a:r>
              <a:rPr lang="en-NZ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Way</a:t>
            </a:r>
          </a:p>
          <a:p>
            <a:r>
              <a:rPr lang="en-NZ" sz="2400" b="1" dirty="0" smtClean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Over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100,000 marine animals</a:t>
            </a:r>
            <a:r>
              <a:rPr lang="en-NZ" sz="2400" dirty="0">
                <a:solidFill>
                  <a:srgbClr val="F296EB"/>
                </a:solidFill>
              </a:rPr>
              <a:t> </a:t>
            </a:r>
            <a:r>
              <a:rPr lang="en-NZ" sz="2400" b="1" dirty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die every year from plastic entanglement and </a:t>
            </a:r>
            <a:r>
              <a:rPr lang="en-NZ" sz="2400" b="1" dirty="0" smtClean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ingestion</a:t>
            </a:r>
          </a:p>
          <a:p>
            <a:r>
              <a:rPr lang="en-NZ" sz="24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Ocean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pollution </a:t>
            </a:r>
            <a:r>
              <a:rPr lang="en-NZ" sz="24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kills more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 million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sea </a:t>
            </a:r>
            <a:r>
              <a:rPr lang="en-NZ" sz="24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birds each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year</a:t>
            </a:r>
            <a:endParaRPr lang="en-NZ" sz="2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 descr="Related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-4178" r="3751" b="4178"/>
          <a:stretch/>
        </p:blipFill>
        <p:spPr bwMode="auto">
          <a:xfrm>
            <a:off x="5758775" y="-73206"/>
            <a:ext cx="3385226" cy="2415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42044" y="2683656"/>
            <a:ext cx="3278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Trash Island in the Caribbean</a:t>
            </a:r>
            <a:endParaRPr lang="en-NZ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7429" y="1762126"/>
            <a:ext cx="324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Dumping trash into the Amazon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1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04172"/>
            <a:ext cx="8835703" cy="625033"/>
          </a:xfrm>
        </p:spPr>
        <p:txBody>
          <a:bodyPr>
            <a:normAutofit fontScale="90000"/>
          </a:bodyPr>
          <a:lstStyle/>
          <a:p>
            <a:pPr algn="l"/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Pollution </a:t>
            </a:r>
            <a:r>
              <a:rPr lang="en-N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</a:t>
            </a:r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- what </a:t>
            </a:r>
            <a:r>
              <a:rPr lang="en-N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 we do?</a:t>
            </a:r>
            <a:r>
              <a:rPr lang="en-NZ" sz="4000" dirty="0"/>
              <a:t/>
            </a:r>
            <a:br>
              <a:rPr lang="en-NZ" sz="4000" dirty="0"/>
            </a:br>
            <a:endParaRPr lang="en-NZ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838200"/>
            <a:ext cx="6180881" cy="4262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Don’t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leave rubbish lying around on beaches or beside rivers and lakes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Don’t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throw rubbish into the sea or into rivers or lakes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Organise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 help in a beach clean up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Help</a:t>
            </a:r>
            <a:r>
              <a:rPr lang="en-NZ" sz="2400" b="1" dirty="0" smtClean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take care of a local stream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Make sure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only </a:t>
            </a:r>
            <a:r>
              <a:rPr lang="en-NZ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 water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goes down the drain/toilet - most drains flow straight to the sea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Conserve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water – turn off taps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590800" cy="333488"/>
          </a:xfrm>
        </p:spPr>
        <p:txBody>
          <a:bodyPr/>
          <a:lstStyle/>
          <a:p>
            <a:r>
              <a:rPr lang="en-GB" sz="1800" b="1" dirty="0" smtClean="0">
                <a:solidFill>
                  <a:srgbClr val="FFFF00"/>
                </a:solidFill>
              </a:rPr>
              <a:t>33</a:t>
            </a:r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37">
            <a:off x="5962570" y="747574"/>
            <a:ext cx="2976238" cy="204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696">
            <a:off x="6017945" y="2864530"/>
            <a:ext cx="3026699" cy="2092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7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84" y="1"/>
            <a:ext cx="8578516" cy="770020"/>
          </a:xfrm>
        </p:spPr>
        <p:txBody>
          <a:bodyPr>
            <a:normAutofit/>
          </a:bodyPr>
          <a:lstStyle/>
          <a:p>
            <a:pPr algn="l"/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The Loss of Biodiversity</a:t>
            </a:r>
            <a:endParaRPr lang="en-N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84" y="544010"/>
            <a:ext cx="8758990" cy="4599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Each year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thousands</a:t>
            </a:r>
            <a:r>
              <a:rPr lang="en-NZ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of plant and animal species disappear, becoming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extinct</a:t>
            </a:r>
            <a:r>
              <a:rPr lang="en-NZ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due to human activity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plight of endangered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irds, animals and sea creatures may disturb us, but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fungi,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algae,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worms,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insects</a:t>
            </a:r>
            <a:r>
              <a:rPr lang="en-NZ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reptiles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micro-organisms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are all necessary for our ecosystem to function well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cause is often due to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economic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interests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consumerism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LS 32)</a:t>
            </a:r>
            <a:endParaRPr lang="en-NZ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onsider -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Amazon and Congo basins,  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deforestation, </a:t>
            </a:r>
            <a:r>
              <a:rPr lang="en-N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trading in animal parts,                  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loss of species’ habitats  </a:t>
            </a:r>
            <a:endParaRPr lang="en-N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2" t="11707" r="14147" b="36707"/>
          <a:stretch/>
        </p:blipFill>
        <p:spPr bwMode="auto">
          <a:xfrm>
            <a:off x="6460958" y="2614677"/>
            <a:ext cx="2683041" cy="2567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Related imag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9" r="1702" b="-1"/>
          <a:stretch/>
        </p:blipFill>
        <p:spPr bwMode="auto">
          <a:xfrm>
            <a:off x="7752813" y="81754"/>
            <a:ext cx="1391187" cy="1881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9904" y="4791919"/>
            <a:ext cx="458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bewildered koala after deforestation</a:t>
            </a:r>
            <a:endParaRPr lang="en-NZ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501553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34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" y="0"/>
            <a:ext cx="8620125" cy="763929"/>
          </a:xfrm>
        </p:spPr>
        <p:txBody>
          <a:bodyPr>
            <a:normAutofit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Throwaway Culture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866775"/>
            <a:ext cx="6372225" cy="42767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are a disposable contemporary society updating: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ars</a:t>
            </a:r>
            <a:r>
              <a:rPr lang="en-NZ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phones</a:t>
            </a:r>
            <a:r>
              <a:rPr lang="en-NZ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digital/electronic devices</a:t>
            </a:r>
            <a:r>
              <a:rPr lang="en-NZ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….every ‘latest and greatest’ </a:t>
            </a:r>
          </a:p>
          <a:p>
            <a:r>
              <a:rPr lang="en-NZ" sz="2400" b="1" dirty="0" smtClean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‘me in the moment’ for maximum pleasure with no thought to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future generations</a:t>
            </a:r>
          </a:p>
          <a:p>
            <a:r>
              <a:rPr lang="en-NZ" sz="2400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lobal inequality –                            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minority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live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extravagantly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        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majority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great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poverty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decision-makers are most often far removed from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poor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who are at the bottom of the pile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49)</a:t>
            </a:r>
          </a:p>
          <a:p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cry of the earth echoes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cry of the poor</a:t>
            </a:r>
          </a:p>
          <a:p>
            <a:pPr marL="0" indent="0">
              <a:buNone/>
            </a:pP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digital devices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1" b="8091"/>
          <a:stretch/>
        </p:blipFill>
        <p:spPr bwMode="auto">
          <a:xfrm rot="611450">
            <a:off x="6264228" y="1629825"/>
            <a:ext cx="2091218" cy="20417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Image result for digital devic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129">
            <a:off x="7121404" y="47515"/>
            <a:ext cx="1969375" cy="16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lamborghini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4136" r="1099" b="14949"/>
          <a:stretch/>
        </p:blipFill>
        <p:spPr bwMode="auto">
          <a:xfrm rot="20576610">
            <a:off x="6271317" y="3479999"/>
            <a:ext cx="2933700" cy="130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396247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35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ated 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 b="10791"/>
          <a:stretch/>
        </p:blipFill>
        <p:spPr bwMode="auto">
          <a:xfrm rot="870934">
            <a:off x="6279976" y="2539237"/>
            <a:ext cx="2829050" cy="2358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0309"/>
          </a:xfrm>
        </p:spPr>
        <p:txBody>
          <a:bodyPr>
            <a:normAutofit fontScale="90000"/>
          </a:bodyPr>
          <a:lstStyle/>
          <a:p>
            <a:pPr algn="l"/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The ‘Me’ Culture</a:t>
            </a:r>
            <a:endParaRPr lang="en-NZ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6" y="516782"/>
            <a:ext cx="6301307" cy="4553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Practical Relativism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sees all as irrelevant unless it serves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one’s own immediate interests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leading to one person taking advantage of another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123)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the grand scale this becomes:</a:t>
            </a:r>
          </a:p>
          <a:p>
            <a:pPr marL="0" indent="0">
              <a:buNone/>
            </a:pP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uman trafficking,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drug trafficking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blood diamonds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child soldiers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ivory</a:t>
            </a:r>
            <a:r>
              <a:rPr lang="en-NZ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/tiger skin trading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forced labour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exploitation of the </a:t>
            </a:r>
            <a:r>
              <a:rPr lang="en-NZ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elderly and children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organised crime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greedy economies</a:t>
            </a:r>
            <a:endParaRPr lang="en-NZ" sz="2400" b="1" dirty="0"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04562" y="4795336"/>
            <a:ext cx="2415702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36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6743">
            <a:off x="5673378" y="-45520"/>
            <a:ext cx="3475144" cy="2501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9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poaching in afric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/>
          <a:stretch/>
        </p:blipFill>
        <p:spPr bwMode="auto">
          <a:xfrm>
            <a:off x="6979534" y="3076576"/>
            <a:ext cx="2164466" cy="2066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9" y="0"/>
            <a:ext cx="8999621" cy="927099"/>
          </a:xfrm>
        </p:spPr>
        <p:txBody>
          <a:bodyPr>
            <a:normAutofit fontScale="90000"/>
          </a:bodyPr>
          <a:lstStyle/>
          <a:p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Decline in the Quality of Human Life</a:t>
            </a:r>
            <a:endParaRPr lang="en-NZ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0229"/>
            <a:ext cx="8218025" cy="4243036"/>
          </a:xfrm>
        </p:spPr>
        <p:txBody>
          <a:bodyPr>
            <a:normAutofit/>
          </a:bodyPr>
          <a:lstStyle/>
          <a:p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When a </a:t>
            </a:r>
            <a:r>
              <a:rPr lang="en-N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culture is corrupt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and 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objective truth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</a:t>
            </a:r>
            <a:r>
              <a:rPr lang="en-N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universally valid principles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</a:t>
            </a:r>
            <a:r>
              <a:rPr lang="en-N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 longer held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laws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are seen to be </a:t>
            </a:r>
            <a:r>
              <a:rPr lang="en-NZ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impositions or obstacles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be avoided.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123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  <a:p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know that </a:t>
            </a:r>
            <a:r>
              <a:rPr lang="en-N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countries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which have clear  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legislation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about the protection of forests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and animals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continue </a:t>
            </a:r>
            <a:r>
              <a:rPr lang="en-N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keep silent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as they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watch laws repeatedly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being broken </a:t>
            </a:r>
            <a:r>
              <a:rPr lang="en-N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142)</a:t>
            </a:r>
          </a:p>
          <a:p>
            <a:endParaRPr lang="en-NZ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590800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37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023"/>
            <a:ext cx="8229600" cy="544010"/>
          </a:xfrm>
        </p:spPr>
        <p:txBody>
          <a:bodyPr>
            <a:normAutofit fontScale="90000"/>
          </a:bodyPr>
          <a:lstStyle/>
          <a:p>
            <a:pPr algn="l"/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Principle of the Common Good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156)</a:t>
            </a:r>
            <a:endParaRPr lang="en-N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47" y="625033"/>
            <a:ext cx="7708739" cy="4803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Underlining the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principle of the common good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is: </a:t>
            </a:r>
          </a:p>
          <a:p>
            <a:r>
              <a:rPr lang="en-NZ" sz="2400" b="1" dirty="0" smtClean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respect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for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each human person,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who is endowed with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basic inalienable rights </a:t>
            </a:r>
            <a:r>
              <a:rPr lang="en-NZ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153</a:t>
            </a:r>
            <a:r>
              <a:rPr lang="en-NZ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-NZ" sz="24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 </a:t>
            </a:r>
            <a:r>
              <a:rPr lang="en-NZ" sz="2400" b="1" dirty="0" smtClean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appreciation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of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immense dignity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the poorest of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our brothers and sisters </a:t>
            </a:r>
            <a:r>
              <a:rPr lang="en-NZ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158)</a:t>
            </a:r>
          </a:p>
          <a:p>
            <a:r>
              <a:rPr lang="en-NZ" sz="2400" b="1" dirty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NZ" sz="2400" b="1" dirty="0" smtClean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nsuring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attainable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housing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all, giving  people a sense of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personal dignity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   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family wellbeing </a:t>
            </a:r>
            <a:r>
              <a:rPr lang="en-NZ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152)</a:t>
            </a:r>
          </a:p>
          <a:p>
            <a:r>
              <a:rPr lang="en-NZ" sz="2400" b="1" dirty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NZ" sz="2400" b="1" dirty="0" smtClean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iving priority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public transport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153)</a:t>
            </a: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 awareness of what we are leaving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 future generations</a:t>
            </a:r>
          </a:p>
          <a:p>
            <a:endParaRPr lang="en-NZ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390775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38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4971" r="9303"/>
          <a:stretch/>
        </p:blipFill>
        <p:spPr bwMode="auto">
          <a:xfrm>
            <a:off x="6706736" y="2604304"/>
            <a:ext cx="2437264" cy="2162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02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ated imag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2507" b="-1"/>
          <a:stretch/>
        </p:blipFill>
        <p:spPr bwMode="auto">
          <a:xfrm>
            <a:off x="6553199" y="0"/>
            <a:ext cx="2590802" cy="206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result for sunset images NZ animals tre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428" y="3093396"/>
            <a:ext cx="3350571" cy="20501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5" y="92597"/>
            <a:ext cx="8637865" cy="706056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Things must change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202-227) </a:t>
            </a:r>
            <a:endParaRPr lang="en-N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428875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39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35" y="1180618"/>
            <a:ext cx="7789399" cy="38612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Consumerism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Christian tradition calls to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ecological conversion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implify our lifestyles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move away from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‘buy more’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mindful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 purchasing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consider how our buying impacts on other people and things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 content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the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necessities of life 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present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the moment –                                     </a:t>
            </a:r>
            <a:r>
              <a:rPr lang="en-NZ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music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beauty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tune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God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aware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that ‘the cry of the poor’                   is not just from the </a:t>
            </a:r>
            <a:r>
              <a:rPr lang="en-N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human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family</a:t>
            </a:r>
            <a:endParaRPr lang="en-N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4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6" y="116541"/>
            <a:ext cx="8566484" cy="947084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N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Laudato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’ -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 Everybody</a:t>
            </a:r>
            <a: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16" y="1223158"/>
            <a:ext cx="5859379" cy="3788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Pope Francis’ encyclical letter, 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n-NZ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Laudato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</a:t>
            </a:r>
          </a:p>
          <a:p>
            <a:r>
              <a:rPr lang="en-N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addressed to “</a:t>
            </a:r>
            <a:r>
              <a:rPr lang="en-NZ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every person on this planet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3)</a:t>
            </a:r>
            <a:endParaRPr lang="en-NZ" sz="20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reminds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 that </a:t>
            </a:r>
            <a:r>
              <a:rPr lang="en-NZ" sz="28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 people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earth make up a </a:t>
            </a:r>
            <a:r>
              <a:rPr lang="en-NZ" sz="28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single human family</a:t>
            </a:r>
          </a:p>
          <a:p>
            <a:endParaRPr lang="en-NZ" dirty="0"/>
          </a:p>
        </p:txBody>
      </p:sp>
      <p:pic>
        <p:nvPicPr>
          <p:cNvPr id="4" name="Picture 3" descr="Image result for peopl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301">
            <a:off x="5895380" y="788648"/>
            <a:ext cx="3254695" cy="1816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childr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505">
            <a:off x="5792525" y="2859165"/>
            <a:ext cx="3447728" cy="22958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9796" y="4767263"/>
            <a:ext cx="447472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chemeClr val="tx1"/>
                </a:solidFill>
              </a:rPr>
              <a:t>4</a:t>
            </a:fld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corruption in the worl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72" y="2161233"/>
            <a:ext cx="3644435" cy="2982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0" y="-58419"/>
            <a:ext cx="8229600" cy="821803"/>
          </a:xfrm>
        </p:spPr>
        <p:txBody>
          <a:bodyPr>
            <a:normAutofit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New Solidarity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7" y="659757"/>
            <a:ext cx="5625297" cy="4690178"/>
          </a:xfrm>
        </p:spPr>
        <p:txBody>
          <a:bodyPr>
            <a:normAutofit/>
          </a:bodyPr>
          <a:lstStyle/>
          <a:p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ime to act as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individuals                 and communities</a:t>
            </a:r>
          </a:p>
          <a:p>
            <a:r>
              <a:rPr lang="en-NZ" sz="2400" b="1" dirty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NZ" sz="2400" b="1" dirty="0" smtClean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olitical </a:t>
            </a:r>
            <a:r>
              <a:rPr lang="en-NZ" sz="2400" b="1" dirty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action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Catholic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Christians </a:t>
            </a:r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good will are 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called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do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something</a:t>
            </a:r>
            <a:endParaRPr lang="en-NZ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eed to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prioritise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on a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local level</a:t>
            </a:r>
          </a:p>
          <a:p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here needs to be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dialogue and transparency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decision making</a:t>
            </a:r>
          </a:p>
          <a:p>
            <a:r>
              <a:rPr lang="en-NZ" sz="24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olitical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economic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transparency to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eradicate corruption</a:t>
            </a:r>
            <a:endParaRPr lang="en-NZ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067550" y="4595149"/>
            <a:ext cx="1076450" cy="446750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chemeClr val="tx1"/>
                </a:solidFill>
              </a:rPr>
              <a:t>40</a:t>
            </a:fld>
            <a:endParaRPr lang="en-GB" sz="18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113">
            <a:off x="5327919" y="85557"/>
            <a:ext cx="3756302" cy="2088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86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10228"/>
          </a:xfrm>
        </p:spPr>
        <p:txBody>
          <a:bodyPr>
            <a:normAutofit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All it takes…..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30147"/>
            <a:ext cx="9144001" cy="4016416"/>
          </a:xfrm>
        </p:spPr>
        <p:txBody>
          <a:bodyPr>
            <a:normAutofit/>
          </a:bodyPr>
          <a:lstStyle/>
          <a:p>
            <a:r>
              <a:rPr lang="en-N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 it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takes is for </a:t>
            </a: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 good                            person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 restore hope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71)</a:t>
            </a: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Whenever food is thrown out it                             is as if it were stolen from the table of the </a:t>
            </a:r>
            <a:r>
              <a:rPr lang="en-N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poor </a:t>
            </a:r>
            <a:r>
              <a:rPr lang="en-N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50)</a:t>
            </a:r>
          </a:p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Every act of cruelty towards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any creature               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‘contrary to human dignity’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92)</a:t>
            </a:r>
          </a:p>
          <a:p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essential to show </a:t>
            </a:r>
            <a:r>
              <a:rPr lang="en-NZ" sz="2400" b="1" dirty="0" smtClean="0">
                <a:solidFill>
                  <a:srgbClr val="F296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special care </a:t>
            </a:r>
            <a:r>
              <a:rPr lang="en-NZ" sz="2400" b="1" dirty="0" smtClean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indigenous communities and their cultural traditions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146)</a:t>
            </a:r>
          </a:p>
          <a:p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Practise </a:t>
            </a:r>
            <a:r>
              <a:rPr lang="en-NZ" sz="2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St. </a:t>
            </a:r>
            <a:r>
              <a:rPr lang="en-NZ" sz="2000" b="1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Thérèse</a:t>
            </a:r>
            <a:r>
              <a:rPr lang="en-NZ" sz="20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’s</a:t>
            </a:r>
            <a:r>
              <a:rPr lang="en-NZ" sz="2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little way of love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a kind word, smile or small gesture which sows </a:t>
            </a:r>
            <a:r>
              <a:rPr lang="en-N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peace and friendship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230)     </a:t>
            </a:r>
            <a:endParaRPr lang="en-NZ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409825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41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Related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884" y="-30519"/>
            <a:ext cx="3970116" cy="227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cruelty free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82" y="2582465"/>
            <a:ext cx="1214618" cy="1399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94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1022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All </a:t>
            </a:r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takes…..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33378"/>
            <a:ext cx="5660020" cy="4310122"/>
          </a:xfrm>
        </p:spPr>
        <p:txBody>
          <a:bodyPr>
            <a:normAutofit/>
          </a:bodyPr>
          <a:lstStyle/>
          <a:p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environment is on loan to each generation which must then </a:t>
            </a:r>
            <a:r>
              <a:rPr lang="en-NZ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hand it on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the next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159) </a:t>
            </a: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Interdependence obliges us to think of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 world with a   common plan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164)</a:t>
            </a:r>
            <a:endParaRPr lang="en-NZ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400" b="1" dirty="0" smtClean="0">
                <a:solidFill>
                  <a:srgbClr val="ED6F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global consensus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essential  for confronting the deeper problems which cannot be  resolved by actions of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individual</a:t>
            </a:r>
            <a:r>
              <a:rPr lang="en-N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countries</a:t>
            </a:r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164)</a:t>
            </a:r>
            <a:endParaRPr lang="en-NZ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50865" y="4730751"/>
            <a:ext cx="1388359" cy="311150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42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5"/>
          <a:stretch/>
        </p:blipFill>
        <p:spPr bwMode="auto">
          <a:xfrm rot="761282">
            <a:off x="5414019" y="99776"/>
            <a:ext cx="3810018" cy="2820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841">
            <a:off x="5450544" y="2707176"/>
            <a:ext cx="3662763" cy="2229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32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lated imag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 b="3427"/>
          <a:stretch/>
        </p:blipFill>
        <p:spPr bwMode="auto">
          <a:xfrm>
            <a:off x="5625296" y="1990847"/>
            <a:ext cx="3550310" cy="3152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 it takes…..</a:t>
            </a:r>
            <a:endParaRPr lang="en-NZ" dirty="0">
              <a:solidFill>
                <a:srgbClr val="00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71" y="1214120"/>
            <a:ext cx="8536329" cy="35531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….is for one good person to restore hope………</a:t>
            </a:r>
          </a:p>
          <a:p>
            <a:pPr marL="0" indent="0">
              <a:buNone/>
            </a:pPr>
            <a:endParaRPr lang="en-NZ" sz="28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sz="4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</a:t>
            </a:r>
            <a:r>
              <a:rPr lang="en-N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NZ" sz="4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 to    restore hope?</a:t>
            </a:r>
            <a:endParaRPr lang="en-NZ" sz="4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72475" y="4767263"/>
            <a:ext cx="552449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43</a:t>
            </a:fld>
            <a:endParaRPr lang="en-GB" sz="18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/>
          <a:stretch/>
        </p:blipFill>
        <p:spPr bwMode="auto">
          <a:xfrm rot="21124080">
            <a:off x="52766" y="55880"/>
            <a:ext cx="1905758" cy="1256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Related imag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8" b="14955"/>
          <a:stretch/>
        </p:blipFill>
        <p:spPr bwMode="auto">
          <a:xfrm rot="286661">
            <a:off x="6583919" y="-76374"/>
            <a:ext cx="2501180" cy="1518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087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77" y="798731"/>
            <a:ext cx="7851768" cy="4272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Laudato</a:t>
            </a: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Si’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concerned with the ongoing              ecological catastrophic exploitation of nature                and the world around us – our common home.</a:t>
            </a:r>
          </a:p>
          <a:p>
            <a:pPr marL="0" indent="0">
              <a:buNone/>
            </a:pP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Pope Francis, ‘drawing on the results of the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best      scientific research </a:t>
            </a:r>
            <a:r>
              <a:rPr lang="en-N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available today’, discusses: </a:t>
            </a:r>
          </a:p>
          <a:p>
            <a:r>
              <a:rPr lang="en-NZ" sz="2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exploitation and fragility of the planet</a:t>
            </a:r>
          </a:p>
          <a:p>
            <a:r>
              <a:rPr lang="en-NZ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conviction that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everything</a:t>
            </a:r>
            <a:r>
              <a:rPr lang="en-NZ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the world is connected</a:t>
            </a:r>
          </a:p>
          <a:p>
            <a:r>
              <a:rPr lang="en-NZ" sz="2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effects of environmental degradation                  on the lives of the world’s poorest </a:t>
            </a:r>
          </a:p>
          <a:p>
            <a:r>
              <a:rPr lang="en-NZ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destruction of biodiversity</a:t>
            </a:r>
          </a:p>
          <a:p>
            <a:r>
              <a:rPr lang="en-NZ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throwaway culture </a:t>
            </a:r>
          </a:p>
          <a:p>
            <a:r>
              <a:rPr lang="en-NZ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NZ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 proposal of a new lifestyle</a:t>
            </a:r>
          </a:p>
          <a:p>
            <a:endParaRPr lang="en-NZ" sz="20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NZ" sz="20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130" y="152400"/>
            <a:ext cx="8191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</a:t>
            </a:r>
            <a:r>
              <a:rPr lang="en-N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Laudato</a:t>
            </a:r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NZ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</a:t>
            </a:r>
            <a:r>
              <a:rPr lang="en-N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’ - Ecology </a:t>
            </a:r>
            <a:endParaRPr lang="en-NZ" sz="3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46331"/>
          </a:xfrm>
        </p:spPr>
        <p:txBody>
          <a:bodyPr>
            <a:normAutofit fontScale="90000"/>
          </a:bodyPr>
          <a:lstStyle/>
          <a:p>
            <a:pPr algn="l"/>
            <a:r>
              <a:rPr lang="en-NZ" dirty="0" smtClean="0"/>
              <a:t> </a:t>
            </a:r>
            <a:endParaRPr lang="en-NZ" dirty="0"/>
          </a:p>
        </p:txBody>
      </p:sp>
      <p:pic>
        <p:nvPicPr>
          <p:cNvPr id="6" name="Picture 5" descr="Related imag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6447" r="4586" b="6877"/>
          <a:stretch/>
        </p:blipFill>
        <p:spPr bwMode="auto">
          <a:xfrm>
            <a:off x="4862250" y="3511686"/>
            <a:ext cx="4315541" cy="1631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Related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r="11185" b="4232"/>
          <a:stretch/>
        </p:blipFill>
        <p:spPr bwMode="auto">
          <a:xfrm rot="533509">
            <a:off x="6473887" y="245718"/>
            <a:ext cx="2503682" cy="2294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09754" y="4767263"/>
            <a:ext cx="1498060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chemeClr val="tx1"/>
                </a:solidFill>
              </a:rPr>
              <a:t>5</a:t>
            </a:fld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1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" y="0"/>
            <a:ext cx="8601075" cy="1000125"/>
          </a:xfrm>
        </p:spPr>
        <p:txBody>
          <a:bodyPr/>
          <a:lstStyle/>
          <a:p>
            <a:pPr algn="l"/>
            <a:r>
              <a:rPr lang="en-N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Gospel of Creation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" y="1000126"/>
            <a:ext cx="5886451" cy="4019550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NZ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 </a:t>
            </a:r>
            <a:r>
              <a:rPr lang="en-NZ" sz="2400" b="1" i="1" cap="sm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Lord</a:t>
            </a:r>
            <a:r>
              <a:rPr lang="en-NZ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 God took the man and put him in the Garden of Eden to work it and take care of </a:t>
            </a:r>
            <a:r>
              <a:rPr lang="en-NZ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it.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Gen </a:t>
            </a:r>
            <a:r>
              <a:rPr lang="en-N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2:15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NZ" sz="1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n-NZ" sz="1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Stewardship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model 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earth is not for </a:t>
            </a:r>
            <a:r>
              <a:rPr lang="en-NZ" sz="2400" b="1" dirty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our </a:t>
            </a:r>
            <a:r>
              <a:rPr lang="en-NZ" sz="2400" b="1" dirty="0" smtClean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domination, but </a:t>
            </a:r>
            <a:r>
              <a:rPr lang="en-NZ" sz="2400" b="1" dirty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us to take care </a:t>
            </a:r>
            <a:r>
              <a:rPr lang="en-NZ" sz="2400" b="1" dirty="0" smtClean="0">
                <a:solidFill>
                  <a:srgbClr val="AFDA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of. </a:t>
            </a:r>
          </a:p>
          <a:p>
            <a:pPr marL="0" indent="0">
              <a:buNone/>
            </a:pPr>
            <a:r>
              <a:rPr lang="en-NZ" sz="24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</a:t>
            </a:r>
            <a:r>
              <a:rPr lang="en-NZ" sz="2400" b="1" dirty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too are creatures from the Creator. </a:t>
            </a:r>
            <a:endParaRPr lang="en-NZ" sz="2400" b="1" dirty="0" smtClean="0">
              <a:solidFill>
                <a:srgbClr val="E577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must ensure its fruitfulness for coming generations. 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67)</a:t>
            </a:r>
            <a:endParaRPr lang="en-NZ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792">
            <a:off x="6009144" y="565097"/>
            <a:ext cx="3171824" cy="21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elated ima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529">
            <a:off x="5784652" y="2863026"/>
            <a:ext cx="3466020" cy="22748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464340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6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753"/>
            <a:ext cx="8229600" cy="748146"/>
          </a:xfrm>
        </p:spPr>
        <p:txBody>
          <a:bodyPr>
            <a:normAutofit fontScale="90000"/>
          </a:bodyPr>
          <a:lstStyle/>
          <a:p>
            <a:pPr algn="l"/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The Stewardship Model </a:t>
            </a:r>
            <a: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  <a:t/>
            </a:r>
            <a:br>
              <a:rPr lang="en-GB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anose="020B0604020202020204" pitchFamily="34" charset="0"/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67" y="866899"/>
            <a:ext cx="7272102" cy="4049485"/>
          </a:xfrm>
        </p:spPr>
        <p:txBody>
          <a:bodyPr>
            <a:norm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relationship of mutual responsibility between human beings and nature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67)</a:t>
            </a:r>
          </a:p>
          <a:p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have a responsibility to care for the environment and everything in </a:t>
            </a:r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</a:t>
            </a:r>
            <a:r>
              <a:rPr lang="en-NZ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67</a:t>
            </a:r>
            <a:r>
              <a:rPr lang="en-NZ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-NZ" sz="2400" b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Earth belongs to God and is on loan to us  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67)</a:t>
            </a:r>
          </a:p>
          <a:p>
            <a:r>
              <a:rPr lang="en-NZ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must respect the laws of nature</a:t>
            </a:r>
            <a:r>
              <a:rPr lang="en-NZ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68</a:t>
            </a:r>
            <a:r>
              <a:rPr lang="en-NZ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-NZ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Other living beings have a value in their own and God’s eyes…and glorify God by their mere existence </a:t>
            </a:r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69)</a:t>
            </a:r>
          </a:p>
          <a:p>
            <a:endParaRPr lang="en-N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insects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11060" r="11001" b="4644"/>
          <a:stretch/>
        </p:blipFill>
        <p:spPr bwMode="auto">
          <a:xfrm rot="15077434">
            <a:off x="6741339" y="149136"/>
            <a:ext cx="984658" cy="1516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elated image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15254" r="12698" b="9039"/>
          <a:stretch/>
        </p:blipFill>
        <p:spPr bwMode="auto">
          <a:xfrm>
            <a:off x="7586410" y="1466850"/>
            <a:ext cx="1557590" cy="970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result for worm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314">
            <a:off x="7282008" y="3717758"/>
            <a:ext cx="1803061" cy="1425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elated image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3730" r="14356" b="11237"/>
          <a:stretch/>
        </p:blipFill>
        <p:spPr bwMode="auto">
          <a:xfrm rot="20649025">
            <a:off x="7059916" y="2477105"/>
            <a:ext cx="1626884" cy="11323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9942" y="4732765"/>
            <a:ext cx="1328863" cy="309136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7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lated 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" b="14910"/>
          <a:stretch/>
        </p:blipFill>
        <p:spPr bwMode="auto">
          <a:xfrm rot="20739842">
            <a:off x="4945556" y="3538579"/>
            <a:ext cx="1295400" cy="1511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1"/>
            <a:ext cx="8772525" cy="800100"/>
          </a:xfrm>
        </p:spPr>
        <p:txBody>
          <a:bodyPr>
            <a:normAutofit/>
          </a:bodyPr>
          <a:lstStyle/>
          <a:p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Earth belongs to God and is on loan to 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2499"/>
            <a:ext cx="6753225" cy="4057651"/>
          </a:xfrm>
        </p:spPr>
        <p:txBody>
          <a:bodyPr>
            <a:normAutofit fontScale="92500" lnSpcReduction="20000"/>
          </a:bodyPr>
          <a:lstStyle/>
          <a:p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 Francis of Assisi 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with ‘Brother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Sister M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oon...’ had a deep understanding of our </a:t>
            </a:r>
            <a:r>
              <a:rPr lang="en-NZ" sz="28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interconnection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as</a:t>
            </a:r>
            <a:r>
              <a:rPr lang="en-N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sz="2800" b="1" dirty="0" smtClean="0">
                <a:solidFill>
                  <a:srgbClr val="E577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family members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all other created beings and inanimate elements </a:t>
            </a:r>
            <a:endParaRPr lang="en-NZ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challenge: </a:t>
            </a:r>
            <a:r>
              <a:rPr lang="en-NZ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bring the whole human family together to seek a 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sustainable</a:t>
            </a:r>
            <a:r>
              <a:rPr lang="en-NZ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integral</a:t>
            </a:r>
            <a:r>
              <a:rPr lang="en-NZ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development  to resolve the effects of </a:t>
            </a:r>
            <a:r>
              <a:rPr lang="en-NZ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environmental degradation            </a:t>
            </a:r>
            <a:r>
              <a:rPr lang="en-NZ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peoples’ lives –                      </a:t>
            </a:r>
            <a:r>
              <a:rPr lang="en-N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especially the poor </a:t>
            </a:r>
            <a:r>
              <a:rPr lang="en-NZ" sz="19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(LS 13)</a:t>
            </a:r>
            <a:endParaRPr lang="en-NZ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 descr="Image result for nature photo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125">
            <a:off x="6490393" y="3343476"/>
            <a:ext cx="2414184" cy="176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elated 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536">
            <a:off x="6788876" y="2057400"/>
            <a:ext cx="247895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Related image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t="12026" r="26429" b="7821"/>
          <a:stretch/>
        </p:blipFill>
        <p:spPr bwMode="auto">
          <a:xfrm>
            <a:off x="6394103" y="728656"/>
            <a:ext cx="1759297" cy="1410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447668" cy="3762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8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World’s Worst Killer?</a:t>
            </a:r>
            <a:endParaRPr lang="en-N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05" y="957304"/>
            <a:ext cx="9019104" cy="4118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you think is the world’s worst killer today? Do you think -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hunger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violence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natural disasters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cancer</a:t>
            </a:r>
          </a:p>
          <a:p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disease – </a:t>
            </a:r>
            <a:r>
              <a:rPr lang="en-N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Aids, </a:t>
            </a:r>
            <a:r>
              <a:rPr lang="en-NZ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malaria, tuberculosis?  </a:t>
            </a:r>
            <a:r>
              <a:rPr lang="en-NZ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Discuss</a:t>
            </a:r>
          </a:p>
          <a:p>
            <a:endParaRPr lang="en-NZ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N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695714" y="2060153"/>
            <a:ext cx="2434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This question will be considered again in a later slide. </a:t>
            </a:r>
            <a:endParaRPr lang="en-N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371725" cy="274637"/>
          </a:xfrm>
        </p:spPr>
        <p:txBody>
          <a:bodyPr/>
          <a:lstStyle/>
          <a:p>
            <a:fld id="{99B1A963-3545-42B3-9DE3-9511A5BB9065}" type="slidenum">
              <a:rPr lang="en-GB" sz="1800" b="1" smtClean="0">
                <a:solidFill>
                  <a:srgbClr val="FFFF00"/>
                </a:solidFill>
              </a:rPr>
              <a:t>9</a:t>
            </a:fld>
            <a:endParaRPr lang="en-GB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9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19480</TotalTime>
  <Words>2425</Words>
  <Application>Microsoft Office PowerPoint</Application>
  <PresentationFormat>On-screen Show (16:9)</PresentationFormat>
  <Paragraphs>314</Paragraphs>
  <Slides>43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Adobe Heiti Std R</vt:lpstr>
      <vt:lpstr>Arial</vt:lpstr>
      <vt:lpstr>Calibri</vt:lpstr>
      <vt:lpstr>Comic Sans MS</vt:lpstr>
      <vt:lpstr>Custom Design</vt:lpstr>
      <vt:lpstr>PowerPoint Presentation</vt:lpstr>
      <vt:lpstr> Laudato Si’ - an Encyclical  </vt:lpstr>
      <vt:lpstr>  Laudato Si’, mi Signore  </vt:lpstr>
      <vt:lpstr> Laudato Si’ - to Everybody </vt:lpstr>
      <vt:lpstr> </vt:lpstr>
      <vt:lpstr>The Gospel of Creation</vt:lpstr>
      <vt:lpstr>    The Stewardship Model  </vt:lpstr>
      <vt:lpstr>The Earth belongs to God and is on loan to us </vt:lpstr>
      <vt:lpstr>World’s Worst Killer?</vt:lpstr>
      <vt:lpstr> What is Happening to our Common Home? </vt:lpstr>
      <vt:lpstr>Pollution - Noxious Gases </vt:lpstr>
      <vt:lpstr>  Pollution – ‘The Planet’s Dirty Killer’ Headline from article in NZ Herald 21/10/17  </vt:lpstr>
      <vt:lpstr>‘The Planet’s Dirty Killer’ (NZ Herald, cont.)</vt:lpstr>
      <vt:lpstr>World’s Worst Killer?</vt:lpstr>
      <vt:lpstr>       Fossil Fuels</vt:lpstr>
      <vt:lpstr>Pollution - climate</vt:lpstr>
      <vt:lpstr>Effects of Pollution</vt:lpstr>
      <vt:lpstr>Greenhouse Gases</vt:lpstr>
      <vt:lpstr>Pollution - Poverty</vt:lpstr>
      <vt:lpstr>What can we do?</vt:lpstr>
      <vt:lpstr>PowerPoint Presentation</vt:lpstr>
      <vt:lpstr>Pollution - Rubbish</vt:lpstr>
      <vt:lpstr>Our Common Home</vt:lpstr>
      <vt:lpstr>  Reduce Pollution</vt:lpstr>
      <vt:lpstr>  The Issue of Water </vt:lpstr>
      <vt:lpstr>Water – a basic human right</vt:lpstr>
      <vt:lpstr>NZ Water Pollution </vt:lpstr>
      <vt:lpstr>Sea Pollution</vt:lpstr>
      <vt:lpstr>PowerPoint Presentation</vt:lpstr>
      <vt:lpstr>      Ocean Life</vt:lpstr>
      <vt:lpstr>Pollution of the Oceans</vt:lpstr>
      <vt:lpstr> Sea Pollution - how bad is it? </vt:lpstr>
      <vt:lpstr> Pollution of Water - what can we do? </vt:lpstr>
      <vt:lpstr>     The Loss of Biodiversity</vt:lpstr>
      <vt:lpstr>The Throwaway Culture</vt:lpstr>
      <vt:lpstr>     The ‘Me’ Culture</vt:lpstr>
      <vt:lpstr>Decline in the Quality of Human Life</vt:lpstr>
      <vt:lpstr>Principle of the Common Good (LS 156)</vt:lpstr>
      <vt:lpstr>Things must change (LS 202-227) </vt:lpstr>
      <vt:lpstr>A New Solidarity</vt:lpstr>
      <vt:lpstr>   All it takes…..</vt:lpstr>
      <vt:lpstr>   All it takes…..</vt:lpstr>
      <vt:lpstr>All it takes…..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Laudato Si'</dc:title>
  <dc:creator>Von Cassidy</dc:creator>
  <cp:lastModifiedBy>Colin MacLeod</cp:lastModifiedBy>
  <cp:revision>615</cp:revision>
  <cp:lastPrinted>2018-03-08T21:29:19Z</cp:lastPrinted>
  <dcterms:created xsi:type="dcterms:W3CDTF">2016-10-02T19:59:59Z</dcterms:created>
  <dcterms:modified xsi:type="dcterms:W3CDTF">2018-04-19T22:49:43Z</dcterms:modified>
</cp:coreProperties>
</file>