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258" r:id="rId2"/>
    <p:sldId id="257" r:id="rId3"/>
    <p:sldId id="260" r:id="rId4"/>
    <p:sldId id="275" r:id="rId5"/>
    <p:sldId id="261" r:id="rId6"/>
    <p:sldId id="263" r:id="rId7"/>
    <p:sldId id="262" r:id="rId8"/>
    <p:sldId id="279" r:id="rId9"/>
    <p:sldId id="271" r:id="rId10"/>
    <p:sldId id="272" r:id="rId11"/>
    <p:sldId id="273" r:id="rId12"/>
    <p:sldId id="264" r:id="rId13"/>
    <p:sldId id="268" r:id="rId14"/>
    <p:sldId id="265" r:id="rId15"/>
    <p:sldId id="266" r:id="rId16"/>
    <p:sldId id="277" r:id="rId17"/>
    <p:sldId id="278" r:id="rId18"/>
    <p:sldId id="270" r:id="rId19"/>
    <p:sldId id="27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Trebuchet MS" panose="020B0603020202020204" pitchFamily="34" charset="0"/>
      <p:regular r:id="rId28"/>
      <p:bold r:id="rId29"/>
      <p:italic r:id="rId30"/>
      <p:boldItalic r:id="rId31"/>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50" autoAdjust="0"/>
    <p:restoredTop sz="76079" autoAdjust="0"/>
  </p:normalViewPr>
  <p:slideViewPr>
    <p:cSldViewPr>
      <p:cViewPr varScale="1">
        <p:scale>
          <a:sx n="66" d="100"/>
          <a:sy n="66" d="100"/>
        </p:scale>
        <p:origin x="582" y="39"/>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3237C-E91D-4726-BDC3-EE053742F0B6}" type="doc">
      <dgm:prSet loTypeId="urn:microsoft.com/office/officeart/2005/8/layout/rings+Icon" loCatId="officeonline" qsTypeId="urn:microsoft.com/office/officeart/2005/8/quickstyle/3d3" qsCatId="3D" csTypeId="urn:microsoft.com/office/officeart/2005/8/colors/colorful4" csCatId="colorful" phldr="1"/>
      <dgm:spPr/>
      <dgm:t>
        <a:bodyPr/>
        <a:lstStyle/>
        <a:p>
          <a:endParaRPr lang="en-NZ"/>
        </a:p>
      </dgm:t>
    </dgm:pt>
    <dgm:pt modelId="{8B202732-14E2-408E-918F-857F27EB2B39}">
      <dgm:prSet phldrT="[Text]" phldr="1"/>
      <dgm:spPr>
        <a:solidFill>
          <a:srgbClr val="007854">
            <a:alpha val="50000"/>
          </a:srgbClr>
        </a:solidFill>
      </dgm:spPr>
      <dgm:t>
        <a:bodyPr/>
        <a:lstStyle/>
        <a:p>
          <a:endParaRPr lang="en-NZ"/>
        </a:p>
      </dgm:t>
    </dgm:pt>
    <dgm:pt modelId="{8F51C37C-4751-43D5-BAFB-F330360081A7}" type="parTrans" cxnId="{37EDEEA3-A3B5-4542-AE79-B8145E425473}">
      <dgm:prSet/>
      <dgm:spPr/>
      <dgm:t>
        <a:bodyPr/>
        <a:lstStyle/>
        <a:p>
          <a:endParaRPr lang="en-NZ"/>
        </a:p>
      </dgm:t>
    </dgm:pt>
    <dgm:pt modelId="{8A7CEDA6-027D-422E-A1CF-A901E8267C41}" type="sibTrans" cxnId="{37EDEEA3-A3B5-4542-AE79-B8145E425473}">
      <dgm:prSet/>
      <dgm:spPr/>
      <dgm:t>
        <a:bodyPr/>
        <a:lstStyle/>
        <a:p>
          <a:endParaRPr lang="en-NZ"/>
        </a:p>
      </dgm:t>
    </dgm:pt>
    <dgm:pt modelId="{2A494CF3-E0BA-4043-A9EC-3ACA43D32F44}">
      <dgm:prSet phldrT="[Text]" phldr="1"/>
      <dgm:spPr/>
      <dgm:t>
        <a:bodyPr/>
        <a:lstStyle/>
        <a:p>
          <a:endParaRPr lang="en-NZ"/>
        </a:p>
      </dgm:t>
    </dgm:pt>
    <dgm:pt modelId="{0936608F-0143-48BE-B795-B0FEBEBDA3CC}" type="parTrans" cxnId="{293AD306-01AD-49E6-950A-9CBAED92E88B}">
      <dgm:prSet/>
      <dgm:spPr/>
      <dgm:t>
        <a:bodyPr/>
        <a:lstStyle/>
        <a:p>
          <a:endParaRPr lang="en-NZ"/>
        </a:p>
      </dgm:t>
    </dgm:pt>
    <dgm:pt modelId="{558EF663-D18E-4F5D-8389-DA46AE0B6562}" type="sibTrans" cxnId="{293AD306-01AD-49E6-950A-9CBAED92E88B}">
      <dgm:prSet/>
      <dgm:spPr/>
      <dgm:t>
        <a:bodyPr/>
        <a:lstStyle/>
        <a:p>
          <a:endParaRPr lang="en-NZ"/>
        </a:p>
      </dgm:t>
    </dgm:pt>
    <dgm:pt modelId="{2D562812-92CE-4853-8B3B-B45F0486A044}" type="pres">
      <dgm:prSet presAssocID="{4873237C-E91D-4726-BDC3-EE053742F0B6}" presName="Name0" presStyleCnt="0">
        <dgm:presLayoutVars>
          <dgm:chMax val="7"/>
          <dgm:dir/>
          <dgm:resizeHandles val="exact"/>
        </dgm:presLayoutVars>
      </dgm:prSet>
      <dgm:spPr/>
      <dgm:t>
        <a:bodyPr/>
        <a:lstStyle/>
        <a:p>
          <a:endParaRPr lang="en-NZ"/>
        </a:p>
      </dgm:t>
    </dgm:pt>
    <dgm:pt modelId="{54993CD7-B01C-4C5C-807A-1026FC56F64D}" type="pres">
      <dgm:prSet presAssocID="{4873237C-E91D-4726-BDC3-EE053742F0B6}" presName="ellipse1" presStyleLbl="vennNode1" presStyleIdx="0" presStyleCnt="2" custScaleX="162823" custScaleY="157570" custLinFactNeighborX="58544" custLinFactNeighborY="21669">
        <dgm:presLayoutVars>
          <dgm:bulletEnabled val="1"/>
        </dgm:presLayoutVars>
      </dgm:prSet>
      <dgm:spPr/>
      <dgm:t>
        <a:bodyPr/>
        <a:lstStyle/>
        <a:p>
          <a:endParaRPr lang="en-NZ"/>
        </a:p>
      </dgm:t>
    </dgm:pt>
    <dgm:pt modelId="{AB649041-F5D4-4269-8DDB-625B75392B7F}" type="pres">
      <dgm:prSet presAssocID="{4873237C-E91D-4726-BDC3-EE053742F0B6}" presName="ellipse2" presStyleLbl="vennNode1" presStyleIdx="1" presStyleCnt="2" custScaleX="168415" custScaleY="158926" custLinFactNeighborX="-85489" custLinFactNeighborY="-28089">
        <dgm:presLayoutVars>
          <dgm:bulletEnabled val="1"/>
        </dgm:presLayoutVars>
      </dgm:prSet>
      <dgm:spPr/>
      <dgm:t>
        <a:bodyPr/>
        <a:lstStyle/>
        <a:p>
          <a:endParaRPr lang="en-NZ"/>
        </a:p>
      </dgm:t>
    </dgm:pt>
  </dgm:ptLst>
  <dgm:cxnLst>
    <dgm:cxn modelId="{D79B78B2-93C5-4CD8-A11B-602135179B97}" type="presOf" srcId="{4873237C-E91D-4726-BDC3-EE053742F0B6}" destId="{2D562812-92CE-4853-8B3B-B45F0486A044}" srcOrd="0" destOrd="0" presId="urn:microsoft.com/office/officeart/2005/8/layout/rings+Icon"/>
    <dgm:cxn modelId="{345C2C83-DE46-4498-BA16-1E05B71ADA49}" type="presOf" srcId="{8B202732-14E2-408E-918F-857F27EB2B39}" destId="{54993CD7-B01C-4C5C-807A-1026FC56F64D}" srcOrd="0" destOrd="0" presId="urn:microsoft.com/office/officeart/2005/8/layout/rings+Icon"/>
    <dgm:cxn modelId="{EBFCA2CF-111C-4B2C-95FE-CC13EA5B21F5}" type="presOf" srcId="{2A494CF3-E0BA-4043-A9EC-3ACA43D32F44}" destId="{AB649041-F5D4-4269-8DDB-625B75392B7F}" srcOrd="0" destOrd="0" presId="urn:microsoft.com/office/officeart/2005/8/layout/rings+Icon"/>
    <dgm:cxn modelId="{37EDEEA3-A3B5-4542-AE79-B8145E425473}" srcId="{4873237C-E91D-4726-BDC3-EE053742F0B6}" destId="{8B202732-14E2-408E-918F-857F27EB2B39}" srcOrd="0" destOrd="0" parTransId="{8F51C37C-4751-43D5-BAFB-F330360081A7}" sibTransId="{8A7CEDA6-027D-422E-A1CF-A901E8267C41}"/>
    <dgm:cxn modelId="{293AD306-01AD-49E6-950A-9CBAED92E88B}" srcId="{4873237C-E91D-4726-BDC3-EE053742F0B6}" destId="{2A494CF3-E0BA-4043-A9EC-3ACA43D32F44}" srcOrd="1" destOrd="0" parTransId="{0936608F-0143-48BE-B795-B0FEBEBDA3CC}" sibTransId="{558EF663-D18E-4F5D-8389-DA46AE0B6562}"/>
    <dgm:cxn modelId="{47E6B3FD-2288-45BC-92B0-496511C06947}" type="presParOf" srcId="{2D562812-92CE-4853-8B3B-B45F0486A044}" destId="{54993CD7-B01C-4C5C-807A-1026FC56F64D}" srcOrd="0" destOrd="0" presId="urn:microsoft.com/office/officeart/2005/8/layout/rings+Icon"/>
    <dgm:cxn modelId="{C4A27EF6-30FF-4D43-9B2D-03D9FF2BA389}" type="presParOf" srcId="{2D562812-92CE-4853-8B3B-B45F0486A044}" destId="{AB649041-F5D4-4269-8DDB-625B75392B7F}" srcOrd="1"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25/10/2018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Quick note – The SREBD has been written with input from NCRS, Bishops, REAs, Teachers,</a:t>
            </a:r>
            <a:r>
              <a:rPr lang="en-NZ" baseline="0" dirty="0" smtClean="0"/>
              <a:t> and lots of anecdotal evidence from families and whānau. It has been written to help secondary teachers teach RE – not just to create more work. </a:t>
            </a:r>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a:t>
            </a:fld>
            <a:endParaRPr lang="en-NZ"/>
          </a:p>
        </p:txBody>
      </p:sp>
    </p:spTree>
    <p:extLst>
      <p:ext uri="{BB962C8B-B14F-4D97-AF65-F5344CB8AC3E}">
        <p14:creationId xmlns:p14="http://schemas.microsoft.com/office/powerpoint/2010/main" val="26318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Continue as with the previous slide.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415482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 response to the question</a:t>
            </a:r>
            <a:r>
              <a:rPr lang="en-NZ" baseline="0" dirty="0" smtClean="0"/>
              <a:t> - s</a:t>
            </a:r>
            <a:r>
              <a:rPr lang="en-NZ" dirty="0" smtClean="0"/>
              <a:t>hare with the person next you to. Perhaps, some</a:t>
            </a:r>
            <a:r>
              <a:rPr lang="en-NZ" baseline="0" dirty="0" smtClean="0"/>
              <a:t> general sharing if that seems right with the group.</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142434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just to be REALLY clear. Some teachers have felt that they are completely bound by the </a:t>
            </a:r>
            <a:r>
              <a:rPr lang="en-NZ" b="1" dirty="0" smtClean="0"/>
              <a:t>books</a:t>
            </a:r>
            <a:r>
              <a:rPr lang="en-NZ" b="0" dirty="0" smtClean="0"/>
              <a:t>.</a:t>
            </a:r>
            <a:r>
              <a:rPr lang="en-NZ" b="0" baseline="0" dirty="0" smtClean="0"/>
              <a:t> While they are expected to teach the mandated programme they are also allowed and strongly encouraged to be really creative in what they do. </a:t>
            </a:r>
          </a:p>
          <a:p>
            <a:endParaRPr lang="en-NZ" b="0" baseline="0" dirty="0" smtClean="0"/>
          </a:p>
          <a:p>
            <a:r>
              <a:rPr lang="en-NZ" b="0" baseline="0" dirty="0" smtClean="0"/>
              <a:t>The SREBD re-grounds us in what we’re supposed to be doing in RE – it opens the door a crack to start getting really creative while not throwing the baby out with the bath-water. (Or, it gives permission to stay creative, engaging, fun-filled and dynamic in your teaching of this wonderful subject while ensuring we teach what the NZ Bishops ask of us.)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334160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a chance to think about and share some really positive experiences.</a:t>
            </a:r>
            <a:r>
              <a:rPr lang="en-NZ" baseline="0" dirty="0" smtClean="0"/>
              <a:t> </a:t>
            </a:r>
          </a:p>
          <a:p>
            <a:r>
              <a:rPr lang="en-NZ" baseline="0" dirty="0" smtClean="0"/>
              <a:t>Wait a bit before showing the first bullet point after the “task card”. </a:t>
            </a:r>
          </a:p>
          <a:p>
            <a:r>
              <a:rPr lang="en-NZ" b="1" baseline="0" dirty="0" smtClean="0"/>
              <a:t>WAIT</a:t>
            </a:r>
            <a:r>
              <a:rPr lang="en-NZ" baseline="0" dirty="0" smtClean="0"/>
              <a:t> again before bringing up the second point. Be conscious that there’s often a sense that, “To do RE creatively you have to </a:t>
            </a:r>
            <a:r>
              <a:rPr lang="en-NZ" i="1" baseline="0" dirty="0" smtClean="0"/>
              <a:t>forget</a:t>
            </a:r>
            <a:r>
              <a:rPr lang="en-NZ" baseline="0" dirty="0" smtClean="0"/>
              <a:t> the curriculum.” – The REBD is trying to help bring more cohesion in response to this sentiment. </a:t>
            </a:r>
            <a:r>
              <a:rPr lang="en-NZ" b="1" baseline="0" dirty="0" smtClean="0"/>
              <a:t>To do RE well we need to use the curriculum well and keep focussed on what we are doing</a:t>
            </a:r>
            <a:r>
              <a:rPr lang="en-NZ" baseline="0" dirty="0" smtClean="0"/>
              <a:t>. – Otherwise… it might not be RE.</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13</a:t>
            </a:fld>
            <a:endParaRPr lang="en-NZ"/>
          </a:p>
        </p:txBody>
      </p:sp>
    </p:spTree>
    <p:extLst>
      <p:ext uri="{BB962C8B-B14F-4D97-AF65-F5344CB8AC3E}">
        <p14:creationId xmlns:p14="http://schemas.microsoft.com/office/powerpoint/2010/main" val="3842036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Remember,</a:t>
            </a:r>
            <a:r>
              <a:rPr lang="en-NZ" baseline="0" dirty="0" smtClean="0"/>
              <a:t> this is an introductory session to the SREBD so we’re not heading immediately to the Achievement Aims and Objectives. BUT – that will be covered in more detail in another session.</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417852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the challenges highlighted within the document. Not just for schools</a:t>
            </a:r>
            <a:r>
              <a:rPr lang="en-NZ" baseline="0" dirty="0" smtClean="0"/>
              <a:t> – but challenge for the wider parish too.</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15</a:t>
            </a:fld>
            <a:endParaRPr lang="en-NZ"/>
          </a:p>
        </p:txBody>
      </p:sp>
    </p:spTree>
    <p:extLst>
      <p:ext uri="{BB962C8B-B14F-4D97-AF65-F5344CB8AC3E}">
        <p14:creationId xmlns:p14="http://schemas.microsoft.com/office/powerpoint/2010/main" val="32600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16</a:t>
            </a:fld>
            <a:endParaRPr lang="en-NZ"/>
          </a:p>
        </p:txBody>
      </p:sp>
    </p:spTree>
    <p:extLst>
      <p:ext uri="{BB962C8B-B14F-4D97-AF65-F5344CB8AC3E}">
        <p14:creationId xmlns:p14="http://schemas.microsoft.com/office/powerpoint/2010/main" val="351616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Have we done what we said we would in this session?</a:t>
            </a:r>
          </a:p>
        </p:txBody>
      </p:sp>
      <p:sp>
        <p:nvSpPr>
          <p:cNvPr id="4" name="Slide Number Placeholder 3"/>
          <p:cNvSpPr>
            <a:spLocks noGrp="1"/>
          </p:cNvSpPr>
          <p:nvPr>
            <p:ph type="sldNum" sz="quarter" idx="10"/>
          </p:nvPr>
        </p:nvSpPr>
        <p:spPr/>
        <p:txBody>
          <a:bodyPr/>
          <a:lstStyle/>
          <a:p>
            <a:fld id="{204D21C1-F3F5-4872-AAAC-457C89DDEC25}" type="slidenum">
              <a:rPr lang="en-NZ" smtClean="0"/>
              <a:t>17</a:t>
            </a:fld>
            <a:endParaRPr lang="en-NZ"/>
          </a:p>
        </p:txBody>
      </p:sp>
    </p:spTree>
    <p:extLst>
      <p:ext uri="{BB962C8B-B14F-4D97-AF65-F5344CB8AC3E}">
        <p14:creationId xmlns:p14="http://schemas.microsoft.com/office/powerpoint/2010/main" val="166592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scripture is from page 8 of the Understanding Faith -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t>18</a:t>
            </a:fld>
            <a:endParaRPr lang="en-NZ"/>
          </a:p>
        </p:txBody>
      </p:sp>
    </p:spTree>
    <p:extLst>
      <p:ext uri="{BB962C8B-B14F-4D97-AF65-F5344CB8AC3E}">
        <p14:creationId xmlns:p14="http://schemas.microsoft.com/office/powerpoint/2010/main" val="2411402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19</a:t>
            </a:fld>
            <a:endParaRPr lang="en-NZ"/>
          </a:p>
        </p:txBody>
      </p:sp>
    </p:spTree>
    <p:extLst>
      <p:ext uri="{BB962C8B-B14F-4D97-AF65-F5344CB8AC3E}">
        <p14:creationId xmlns:p14="http://schemas.microsoft.com/office/powerpoint/2010/main" val="187754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2</a:t>
            </a:fld>
            <a:endParaRPr lang="en-NZ"/>
          </a:p>
        </p:txBody>
      </p:sp>
    </p:spTree>
    <p:extLst>
      <p:ext uri="{BB962C8B-B14F-4D97-AF65-F5344CB8AC3E}">
        <p14:creationId xmlns:p14="http://schemas.microsoft.com/office/powerpoint/2010/main" val="280216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draw out some of the aspects that are at the heart of this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3</a:t>
            </a:fld>
            <a:endParaRPr lang="en-NZ"/>
          </a:p>
        </p:txBody>
      </p:sp>
    </p:spTree>
    <p:extLst>
      <p:ext uri="{BB962C8B-B14F-4D97-AF65-F5344CB8AC3E}">
        <p14:creationId xmlns:p14="http://schemas.microsoft.com/office/powerpoint/2010/main" val="182155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It seems a good idea to address some key, basic questions at the outset. This isn’t really designed for Q &amp; A just a quick ‘flick through’ and then into the meat of the meeting.</a:t>
            </a:r>
          </a:p>
          <a:p>
            <a:pPr marL="171450" indent="-171450">
              <a:buFont typeface="Arial" panose="020B0604020202020204" pitchFamily="34" charset="0"/>
              <a:buChar char="•"/>
            </a:pPr>
            <a:r>
              <a:rPr lang="en-NZ" baseline="0" dirty="0" smtClean="0"/>
              <a:t>It hasn’t come ‘out of the ether’. In fact, work has been happening over the past 5 years around reviewing the secondary RE curriculum, but due to a range of factors nothing has eventuated. It was decided to ‘start from scratch’ and write a useful bridging document that could be completed within 12 months. </a:t>
            </a:r>
          </a:p>
          <a:p>
            <a:pPr marL="171450" indent="-171450">
              <a:buFont typeface="Arial" panose="020B0604020202020204" pitchFamily="34" charset="0"/>
              <a:buChar char="•"/>
            </a:pPr>
            <a:r>
              <a:rPr lang="en-NZ" baseline="0" dirty="0" smtClean="0"/>
              <a:t>Not everyone has had input into this document but through minutes of past meetings, REAs and several schools from each diocese there is huge input from NZ Catholic classrooms. It’s not just a few people deciding to write from a desk behind closed doors.</a:t>
            </a:r>
          </a:p>
          <a:p>
            <a:pPr marL="171450" indent="-171450">
              <a:buFont typeface="Arial" panose="020B0604020202020204" pitchFamily="34" charset="0"/>
              <a:buChar char="•"/>
            </a:pPr>
            <a:r>
              <a:rPr lang="en-NZ" baseline="0" dirty="0" smtClean="0"/>
              <a:t>It should be useful and can be used immediately.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It provides time and focus for collectively investigating a NEW RE curriculum. NCRS will be researching and driving this over the next 5 years. Schools will be involved in this process.</a:t>
            </a:r>
          </a:p>
          <a:p>
            <a:pPr marL="171450" indent="-171450">
              <a:buFont typeface="Arial" panose="020B0604020202020204" pitchFamily="34" charset="0"/>
              <a:buChar char="•"/>
            </a:pPr>
            <a:r>
              <a:rPr lang="en-NZ" baseline="0" dirty="0" smtClean="0"/>
              <a:t>We’re not going to print it, but it’s designed so that schools can print part or all of it themselves if they wish.</a:t>
            </a:r>
          </a:p>
        </p:txBody>
      </p:sp>
      <p:sp>
        <p:nvSpPr>
          <p:cNvPr id="4" name="Slide Number Placeholder 3"/>
          <p:cNvSpPr>
            <a:spLocks noGrp="1"/>
          </p:cNvSpPr>
          <p:nvPr>
            <p:ph type="sldNum" sz="quarter" idx="10"/>
          </p:nvPr>
        </p:nvSpPr>
        <p:spPr/>
        <p:txBody>
          <a:bodyPr/>
          <a:lstStyle/>
          <a:p>
            <a:fld id="{7308B01F-9735-4A3D-99B8-1742AA4E3C96}" type="slidenum">
              <a:rPr lang="en-NZ" smtClean="0"/>
              <a:t>4</a:t>
            </a:fld>
            <a:endParaRPr lang="en-NZ"/>
          </a:p>
        </p:txBody>
      </p:sp>
    </p:spTree>
    <p:extLst>
      <p:ext uri="{BB962C8B-B14F-4D97-AF65-F5344CB8AC3E}">
        <p14:creationId xmlns:p14="http://schemas.microsoft.com/office/powerpoint/2010/main" val="415662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Draw attendees</a:t>
            </a:r>
            <a:r>
              <a:rPr lang="en-NZ" baseline="0" dirty="0" smtClean="0"/>
              <a:t> attention to the Understanding Faith – RECS (revised in 2010). </a:t>
            </a:r>
            <a:r>
              <a:rPr lang="en-NZ" i="1" baseline="0" dirty="0" smtClean="0"/>
              <a:t>Available on FaithCentral under Admin in the staffroom. </a:t>
            </a:r>
            <a:r>
              <a:rPr lang="en-NZ" sz="1100" b="1" i="1" baseline="0" dirty="0" smtClean="0"/>
              <a:t>N.B. </a:t>
            </a:r>
            <a:r>
              <a:rPr lang="en-NZ" sz="1100" b="0" i="1" baseline="0" dirty="0" smtClean="0"/>
              <a:t>All Catholic Secondary Schools were sent a spiral bound copy with the blue cover in 2011, but the FC pdf version doesn’t have a cover. </a:t>
            </a:r>
            <a:r>
              <a:rPr lang="en-NZ" i="0" baseline="0" dirty="0" smtClean="0"/>
              <a:t>Call for a quick ‘show of hands’ as to who is aware of this document and then who regularly uses it. Comment that anecdotal evidence is that many DRSs and teachers don’t really know it exists. </a:t>
            </a:r>
          </a:p>
          <a:p>
            <a:endParaRPr lang="en-NZ" i="0" baseline="0" dirty="0" smtClean="0"/>
          </a:p>
          <a:p>
            <a:r>
              <a:rPr lang="en-NZ" dirty="0" smtClean="0"/>
              <a:t>Let’s </a:t>
            </a:r>
            <a:r>
              <a:rPr lang="en-NZ" dirty="0"/>
              <a:t>explore the a-z of the </a:t>
            </a:r>
            <a:r>
              <a:rPr lang="en-NZ" dirty="0" smtClean="0"/>
              <a:t>Secondary Religious </a:t>
            </a:r>
            <a:r>
              <a:rPr lang="en-NZ" dirty="0"/>
              <a:t>Education Bridging </a:t>
            </a:r>
            <a:r>
              <a:rPr lang="en-NZ" dirty="0" smtClean="0"/>
              <a:t>Document, </a:t>
            </a:r>
            <a:r>
              <a:rPr lang="en-NZ" dirty="0"/>
              <a:t>starting with 3 sessions to overview exactly what it means for us in </a:t>
            </a:r>
            <a:r>
              <a:rPr lang="en-NZ" dirty="0" smtClean="0"/>
              <a:t>the secondary school context. So, this first session, is really just ‘introducing’ the</a:t>
            </a:r>
            <a:r>
              <a:rPr lang="en-NZ" baseline="0" dirty="0" smtClean="0"/>
              <a:t> SREBD itself. </a:t>
            </a:r>
            <a:endParaRPr lang="en-NZ" dirty="0"/>
          </a:p>
          <a:p>
            <a:endParaRPr lang="en-NZ" dirty="0"/>
          </a:p>
          <a:p>
            <a:r>
              <a:rPr lang="en-NZ" dirty="0"/>
              <a:t>First things first:  What is the </a:t>
            </a:r>
            <a:r>
              <a:rPr lang="en-NZ" dirty="0" smtClean="0"/>
              <a:t>SREBD</a:t>
            </a:r>
            <a:r>
              <a:rPr lang="en-NZ" dirty="0"/>
              <a:t>?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5</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Ask teachers to work in small groups to complete a simple Venn diagram to compare and contrast the forewords from the 2 documents (i.e. p1 of the SREBD and p6 of the UF-RECS)</a:t>
            </a:r>
          </a:p>
          <a:p>
            <a:endParaRPr lang="en-NZ" dirty="0" smtClean="0"/>
          </a:p>
          <a:p>
            <a:r>
              <a:rPr lang="en-NZ" dirty="0" smtClean="0"/>
              <a:t>When completed and shared, click to</a:t>
            </a:r>
            <a:r>
              <a:rPr lang="en-NZ" baseline="0" dirty="0" smtClean="0"/>
              <a:t> the next point and consider the Introduction.</a:t>
            </a:r>
          </a:p>
          <a:p>
            <a:endParaRPr lang="en-NZ" baseline="0" dirty="0" smtClean="0"/>
          </a:p>
          <a:p>
            <a:r>
              <a:rPr lang="en-NZ" baseline="0" dirty="0" smtClean="0"/>
              <a:t>Finally, i</a:t>
            </a:r>
            <a:r>
              <a:rPr lang="en-NZ" dirty="0" smtClean="0"/>
              <a:t>nvite staff to independently read the Conclusion from page 20, then to identify a word or phrase that is particularly striking for them and to share that with others.</a:t>
            </a:r>
          </a:p>
          <a:p>
            <a:endParaRPr lang="en-NZ" dirty="0" smtClean="0"/>
          </a:p>
          <a:p>
            <a:r>
              <a:rPr lang="en-NZ" dirty="0" smtClean="0"/>
              <a:t>Finish this discussion by highlighting the Scripture quote from Matthew: “Let the children come to me…”</a:t>
            </a:r>
          </a:p>
          <a:p>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170552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Please, share with those present that NCRS is beginning the process of writing</a:t>
            </a:r>
            <a:r>
              <a:rPr lang="en-NZ" baseline="0" dirty="0" smtClean="0"/>
              <a:t> a completely new level 1 – 8 curriculum over the next 5 years or so. Teachers will certainly be very involved in that journey but… it’s going to take a while to do that well. </a:t>
            </a:r>
            <a:r>
              <a:rPr lang="en-NZ" b="1" baseline="0" dirty="0" smtClean="0"/>
              <a:t>In the meantime, this SREBD gives some clear direction NOW!</a:t>
            </a:r>
            <a:r>
              <a:rPr lang="en-NZ" baseline="0" dirty="0" smtClean="0"/>
              <a:t> (Written in response to many requests over the past few years by principals, DRSs and other teachers.)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61267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dirty="0" smtClean="0"/>
              <a:t>In some schools the place of RE is challenged and sometimes eroded.</a:t>
            </a:r>
            <a:r>
              <a:rPr lang="en-NZ" baseline="0" dirty="0" smtClean="0"/>
              <a:t> The SREBD gives principals and DRSs another clear tool for asserting the significance and importance of 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The many areas within the SREBD draw specific attention towards different aspects.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Particular sections are designed to be used in whole staff or department/faculty meetings, or even with BOT and whānau.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We need to really focus on the strength of what we have before moving to a new curriculum.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229264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gives a real insight</a:t>
            </a:r>
            <a:r>
              <a:rPr lang="en-NZ" baseline="0" dirty="0" smtClean="0"/>
              <a:t> into the intention and direction of the SREBD. </a:t>
            </a:r>
          </a:p>
          <a:p>
            <a:r>
              <a:rPr lang="en-NZ" baseline="0" dirty="0" smtClean="0"/>
              <a:t>Say the heading and </a:t>
            </a:r>
            <a:r>
              <a:rPr lang="en-NZ" b="1" baseline="0" dirty="0" smtClean="0"/>
              <a:t>then get someone to read out the sub-heading below it. </a:t>
            </a:r>
          </a:p>
          <a:p>
            <a:endParaRPr lang="en-NZ" b="1" baseline="0" dirty="0" smtClean="0"/>
          </a:p>
          <a:p>
            <a:r>
              <a:rPr lang="en-NZ" b="1" baseline="0" dirty="0" smtClean="0"/>
              <a:t>Take a few seconds before doing the same with the next heading. Let the phrase sink it.</a:t>
            </a:r>
          </a:p>
          <a:p>
            <a:endParaRPr lang="en-NZ" b="1" baseline="0" dirty="0" smtClean="0"/>
          </a:p>
          <a:p>
            <a:r>
              <a:rPr lang="en-NZ" b="0" baseline="0" dirty="0" smtClean="0"/>
              <a:t>Acknowledge that it doesn’t work ‘perfectly’ in terms of sentence structure. But, it’s the content of the document, and the sequence of the text, that is leading this mechanism, not the headings themselves. </a:t>
            </a:r>
            <a:endParaRPr lang="en-NZ" b="0"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1385097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21668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pPr/>
              <a:t>‹#›</a:t>
            </a:fld>
            <a:endParaRPr lang="es-ES" altLang="en-US"/>
          </a:p>
        </p:txBody>
      </p:sp>
      <p:pic>
        <p:nvPicPr>
          <p:cNvPr id="9" name="Picture 8"/>
          <p:cNvPicPr>
            <a:picLocks noChangeAspect="1"/>
          </p:cNvPicPr>
          <p:nvPr userDrawn="1"/>
        </p:nvPicPr>
        <p:blipFill>
          <a:blip r:embed="rId3"/>
          <a:stretch>
            <a:fillRect/>
          </a:stretch>
        </p:blipFill>
        <p:spPr>
          <a:xfrm>
            <a:off x="47328" y="6579226"/>
            <a:ext cx="1247775" cy="247650"/>
          </a:xfrm>
          <a:prstGeom prst="rect">
            <a:avLst/>
          </a:prstGeom>
        </p:spPr>
      </p:pic>
    </p:spTree>
    <p:extLst>
      <p:ext uri="{BB962C8B-B14F-4D97-AF65-F5344CB8AC3E}">
        <p14:creationId xmlns:p14="http://schemas.microsoft.com/office/powerpoint/2010/main" val="161167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pPr/>
              <a:t>‹#›</a:t>
            </a:fld>
            <a:endParaRPr lang="es-ES" altLang="en-US"/>
          </a:p>
        </p:txBody>
      </p:sp>
    </p:spTree>
    <p:extLst>
      <p:ext uri="{BB962C8B-B14F-4D97-AF65-F5344CB8AC3E}">
        <p14:creationId xmlns:p14="http://schemas.microsoft.com/office/powerpoint/2010/main" val="220921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pPr/>
              <a:t>‹#›</a:t>
            </a:fld>
            <a:endParaRPr lang="es-ES" altLang="en-US"/>
          </a:p>
        </p:txBody>
      </p:sp>
    </p:spTree>
    <p:extLst>
      <p:ext uri="{BB962C8B-B14F-4D97-AF65-F5344CB8AC3E}">
        <p14:creationId xmlns:p14="http://schemas.microsoft.com/office/powerpoint/2010/main" val="350727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pPr/>
              <a:t>‹#›</a:t>
            </a:fld>
            <a:endParaRPr lang="es-ES" alt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7" name="Picture 6"/>
          <p:cNvPicPr>
            <a:picLocks noChangeAspect="1"/>
          </p:cNvPicPr>
          <p:nvPr userDrawn="1"/>
        </p:nvPicPr>
        <p:blipFill>
          <a:blip r:embed="rId4"/>
          <a:stretch>
            <a:fillRect/>
          </a:stretch>
        </p:blipFill>
        <p:spPr>
          <a:xfrm>
            <a:off x="0" y="0"/>
            <a:ext cx="12216680" cy="6858000"/>
          </a:xfrm>
          <a:prstGeom prst="rect">
            <a:avLst/>
          </a:prstGeom>
        </p:spPr>
      </p:pic>
      <p:pic>
        <p:nvPicPr>
          <p:cNvPr id="10" name="Picture 9"/>
          <p:cNvPicPr>
            <a:picLocks noChangeAspect="1"/>
          </p:cNvPicPr>
          <p:nvPr userDrawn="1"/>
        </p:nvPicPr>
        <p:blipFill>
          <a:blip r:embed="rId5"/>
          <a:stretch>
            <a:fillRect/>
          </a:stretch>
        </p:blipFill>
        <p:spPr>
          <a:xfrm>
            <a:off x="11106150" y="6598349"/>
            <a:ext cx="1085850" cy="2667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136806" y="5691384"/>
            <a:ext cx="827733" cy="770440"/>
          </a:xfrm>
          <a:prstGeom prst="rect">
            <a:avLst/>
          </a:prstGeom>
        </p:spPr>
      </p:pic>
    </p:spTree>
    <p:extLst>
      <p:ext uri="{BB962C8B-B14F-4D97-AF65-F5344CB8AC3E}">
        <p14:creationId xmlns:p14="http://schemas.microsoft.com/office/powerpoint/2010/main" val="4264007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pPr/>
              <a:t>‹#›</a:t>
            </a:fld>
            <a:endParaRPr lang="es-ES" altLang="en-US"/>
          </a:p>
        </p:txBody>
      </p:sp>
    </p:spTree>
    <p:extLst>
      <p:ext uri="{BB962C8B-B14F-4D97-AF65-F5344CB8AC3E}">
        <p14:creationId xmlns:p14="http://schemas.microsoft.com/office/powerpoint/2010/main" val="38612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pPr/>
              <a:t>‹#›</a:t>
            </a:fld>
            <a:endParaRPr lang="es-ES" altLang="en-US"/>
          </a:p>
        </p:txBody>
      </p:sp>
    </p:spTree>
    <p:extLst>
      <p:ext uri="{BB962C8B-B14F-4D97-AF65-F5344CB8AC3E}">
        <p14:creationId xmlns:p14="http://schemas.microsoft.com/office/powerpoint/2010/main" val="8347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pPr/>
              <a:t>‹#›</a:t>
            </a:fld>
            <a:endParaRPr lang="es-ES" altLang="en-US"/>
          </a:p>
        </p:txBody>
      </p:sp>
    </p:spTree>
    <p:extLst>
      <p:ext uri="{BB962C8B-B14F-4D97-AF65-F5344CB8AC3E}">
        <p14:creationId xmlns:p14="http://schemas.microsoft.com/office/powerpoint/2010/main" val="36810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pPr/>
              <a:t>‹#›</a:t>
            </a:fld>
            <a:endParaRPr lang="es-ES" altLang="en-US"/>
          </a:p>
        </p:txBody>
      </p:sp>
    </p:spTree>
    <p:extLst>
      <p:ext uri="{BB962C8B-B14F-4D97-AF65-F5344CB8AC3E}">
        <p14:creationId xmlns:p14="http://schemas.microsoft.com/office/powerpoint/2010/main" val="313771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pPr/>
              <a:t>‹#›</a:t>
            </a:fld>
            <a:endParaRPr lang="es-ES" altLang="en-US"/>
          </a:p>
        </p:txBody>
      </p:sp>
    </p:spTree>
    <p:extLst>
      <p:ext uri="{BB962C8B-B14F-4D97-AF65-F5344CB8AC3E}">
        <p14:creationId xmlns:p14="http://schemas.microsoft.com/office/powerpoint/2010/main" val="53905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pPr/>
              <a:t>‹#›</a:t>
            </a:fld>
            <a:endParaRPr lang="es-ES" altLang="en-US"/>
          </a:p>
        </p:txBody>
      </p:sp>
    </p:spTree>
    <p:extLst>
      <p:ext uri="{BB962C8B-B14F-4D97-AF65-F5344CB8AC3E}">
        <p14:creationId xmlns:p14="http://schemas.microsoft.com/office/powerpoint/2010/main" val="3420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pPr/>
              <a:t>‹#›</a:t>
            </a:fld>
            <a:endParaRPr lang="es-ES" altLang="en-US"/>
          </a:p>
        </p:txBody>
      </p:sp>
    </p:spTree>
    <p:extLst>
      <p:ext uri="{BB962C8B-B14F-4D97-AF65-F5344CB8AC3E}">
        <p14:creationId xmlns:p14="http://schemas.microsoft.com/office/powerpoint/2010/main" val="169692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pPr/>
              <a:t>‹#›</a:t>
            </a:fld>
            <a:endParaRPr lang="es-ES" altLang="en-US"/>
          </a:p>
        </p:txBody>
      </p:sp>
    </p:spTree>
    <p:extLst>
      <p:ext uri="{BB962C8B-B14F-4D97-AF65-F5344CB8AC3E}">
        <p14:creationId xmlns:p14="http://schemas.microsoft.com/office/powerpoint/2010/main" val="152631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b="1" dirty="0">
                <a:solidFill>
                  <a:srgbClr val="FFC000"/>
                </a:solidFill>
                <a:effectLst>
                  <a:outerShdw blurRad="38100" dist="38100" dir="2700000" algn="tl">
                    <a:srgbClr val="000000">
                      <a:alpha val="43137"/>
                    </a:srgbClr>
                  </a:outerShdw>
                </a:effectLst>
                <a:latin typeface="+mn-lt"/>
              </a:rPr>
              <a:t>Breaking Open </a:t>
            </a:r>
            <a:br>
              <a:rPr lang="en-NZ" b="1" dirty="0">
                <a:solidFill>
                  <a:srgbClr val="FFC000"/>
                </a:solidFill>
                <a:effectLst>
                  <a:outerShdw blurRad="38100" dist="38100" dir="2700000" algn="tl">
                    <a:srgbClr val="000000">
                      <a:alpha val="43137"/>
                    </a:srgbClr>
                  </a:outerShdw>
                </a:effectLst>
                <a:latin typeface="+mn-lt"/>
              </a:rPr>
            </a:br>
            <a:r>
              <a:rPr lang="en-NZ" b="1" dirty="0">
                <a:solidFill>
                  <a:srgbClr val="FFC000"/>
                </a:solidFill>
                <a:effectLst>
                  <a:outerShdw blurRad="38100" dist="38100" dir="2700000" algn="tl">
                    <a:srgbClr val="000000">
                      <a:alpha val="43137"/>
                    </a:srgbClr>
                  </a:outerShdw>
                </a:effectLst>
                <a:latin typeface="+mn-lt"/>
              </a:rPr>
              <a:t>the SREBD</a:t>
            </a:r>
          </a:p>
        </p:txBody>
      </p:sp>
      <p:sp>
        <p:nvSpPr>
          <p:cNvPr id="7" name="Rectangle 110"/>
          <p:cNvSpPr txBox="1">
            <a:spLocks noChangeArrowheads="1"/>
          </p:cNvSpPr>
          <p:nvPr/>
        </p:nvSpPr>
        <p:spPr>
          <a:xfrm>
            <a:off x="5393828" y="5818554"/>
            <a:ext cx="4860925"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Why</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have</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we</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got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it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What’s</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in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it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8" name="Rectangle 122"/>
          <p:cNvSpPr>
            <a:spLocks noChangeArrowheads="1"/>
          </p:cNvSpPr>
          <p:nvPr/>
        </p:nvSpPr>
        <p:spPr bwMode="auto">
          <a:xfrm>
            <a:off x="5647837" y="6199057"/>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- 1</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pic>
        <p:nvPicPr>
          <p:cNvPr id="2" name="Picture 1"/>
          <p:cNvPicPr>
            <a:picLocks noChangeAspect="1"/>
          </p:cNvPicPr>
          <p:nvPr/>
        </p:nvPicPr>
        <p:blipFill>
          <a:blip r:embed="rId4"/>
          <a:stretch>
            <a:fillRect/>
          </a:stretch>
        </p:blipFill>
        <p:spPr>
          <a:xfrm>
            <a:off x="407368" y="286375"/>
            <a:ext cx="4464496" cy="6310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82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The </a:t>
            </a:r>
            <a:r>
              <a:rPr lang="en-NZ" dirty="0" smtClean="0">
                <a:solidFill>
                  <a:srgbClr val="FFC000"/>
                </a:solidFill>
                <a:latin typeface="+mn-lt"/>
              </a:rPr>
              <a:t>SREBD </a:t>
            </a:r>
            <a:r>
              <a:rPr lang="en-NZ" dirty="0">
                <a:solidFill>
                  <a:srgbClr val="FFC000"/>
                </a:solidFill>
                <a:latin typeface="+mn-lt"/>
              </a:rPr>
              <a:t>at a Glance…</a:t>
            </a:r>
          </a:p>
        </p:txBody>
      </p:sp>
      <p:sp>
        <p:nvSpPr>
          <p:cNvPr id="3" name="Content Placeholder 2"/>
          <p:cNvSpPr>
            <a:spLocks noGrp="1"/>
          </p:cNvSpPr>
          <p:nvPr>
            <p:ph idx="1"/>
          </p:nvPr>
        </p:nvSpPr>
        <p:spPr>
          <a:xfrm>
            <a:off x="838200" y="1825625"/>
            <a:ext cx="10730408" cy="4351338"/>
          </a:xfrm>
        </p:spPr>
        <p:txBody>
          <a:bodyPr/>
          <a:lstStyle/>
          <a:p>
            <a:r>
              <a:rPr lang="en-NZ" b="1" dirty="0" smtClean="0"/>
              <a:t>Becoming </a:t>
            </a:r>
            <a:r>
              <a:rPr lang="en-NZ" b="1" dirty="0"/>
              <a:t>Religiously Literate </a:t>
            </a:r>
            <a:r>
              <a:rPr lang="en-NZ" b="1" dirty="0" smtClean="0"/>
              <a:t>- Te </a:t>
            </a:r>
            <a:r>
              <a:rPr lang="en-NZ" b="1" dirty="0"/>
              <a:t>Reo </a:t>
            </a:r>
            <a:r>
              <a:rPr lang="en-NZ" b="1" dirty="0" err="1" smtClean="0"/>
              <a:t>Whakapono</a:t>
            </a:r>
            <a:r>
              <a:rPr lang="en-NZ" dirty="0" smtClean="0"/>
              <a:t/>
            </a:r>
            <a:br>
              <a:rPr lang="en-NZ" dirty="0" smtClean="0"/>
            </a:br>
            <a:r>
              <a:rPr lang="en-NZ" dirty="0" smtClean="0"/>
              <a:t>A language of faith supporting the practice of faith.</a:t>
            </a:r>
          </a:p>
          <a:p>
            <a:r>
              <a:rPr lang="en-NZ" b="1" dirty="0" smtClean="0"/>
              <a:t>Assessing and Evaluating </a:t>
            </a:r>
            <a:r>
              <a:rPr lang="en-NZ" b="1" dirty="0"/>
              <a:t>- Te </a:t>
            </a:r>
            <a:r>
              <a:rPr lang="en-NZ" b="1" dirty="0" err="1"/>
              <a:t>Aromatawai</a:t>
            </a:r>
            <a:r>
              <a:rPr lang="en-NZ" b="1" dirty="0"/>
              <a:t> me </a:t>
            </a:r>
            <a:r>
              <a:rPr lang="en-NZ" b="1" dirty="0" err="1"/>
              <a:t>te</a:t>
            </a:r>
            <a:r>
              <a:rPr lang="en-NZ" b="1" dirty="0"/>
              <a:t> </a:t>
            </a:r>
            <a:r>
              <a:rPr lang="en-NZ" b="1" dirty="0" err="1" smtClean="0"/>
              <a:t>Arotake</a:t>
            </a:r>
            <a:r>
              <a:rPr lang="en-NZ" dirty="0" smtClean="0"/>
              <a:t/>
            </a:r>
            <a:br>
              <a:rPr lang="en-NZ" dirty="0" smtClean="0"/>
            </a:br>
            <a:r>
              <a:rPr lang="en-NZ" dirty="0" smtClean="0"/>
              <a:t>Assess Religious Education, seeing the bigger picture, evaluating beyond the cognitive [and] broadly applying strategies. (Including Reporting).</a:t>
            </a:r>
          </a:p>
          <a:p>
            <a:r>
              <a:rPr lang="en-NZ" b="1" dirty="0"/>
              <a:t>Applying </a:t>
            </a:r>
            <a:r>
              <a:rPr lang="en-NZ" b="1" dirty="0" smtClean="0"/>
              <a:t>Pedagogy… </a:t>
            </a:r>
            <a:r>
              <a:rPr lang="en-NZ" b="1" dirty="0"/>
              <a:t>- </a:t>
            </a:r>
            <a:r>
              <a:rPr lang="pt-BR" b="1" dirty="0"/>
              <a:t>Ngā Ariā o te Mātauranga </a:t>
            </a:r>
            <a:r>
              <a:rPr lang="pt-BR" b="1" dirty="0" smtClean="0"/>
              <a:t>Whakapono</a:t>
            </a:r>
            <a:br>
              <a:rPr lang="pt-BR" b="1" dirty="0" smtClean="0"/>
            </a:br>
            <a:r>
              <a:rPr lang="pt-BR" dirty="0" smtClean="0"/>
              <a:t>Engage deeply, with particular knowledge, encouraging a relationship with Jesus – creatively and enthusiastically.</a:t>
            </a:r>
            <a:endParaRPr lang="en-NZ" dirty="0" smtClean="0"/>
          </a:p>
          <a:p>
            <a:pPr lvl="1"/>
            <a:endParaRPr lang="en-NZ" dirty="0" smtClean="0"/>
          </a:p>
          <a:p>
            <a:pPr lvl="1"/>
            <a:endParaRPr lang="en-NZ" dirty="0"/>
          </a:p>
        </p:txBody>
      </p:sp>
    </p:spTree>
    <p:extLst>
      <p:ext uri="{BB962C8B-B14F-4D97-AF65-F5344CB8AC3E}">
        <p14:creationId xmlns:p14="http://schemas.microsoft.com/office/powerpoint/2010/main" val="17000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The </a:t>
            </a:r>
            <a:r>
              <a:rPr lang="en-NZ" dirty="0" smtClean="0">
                <a:solidFill>
                  <a:srgbClr val="FFC000"/>
                </a:solidFill>
                <a:latin typeface="+mn-lt"/>
              </a:rPr>
              <a:t>SREBD </a:t>
            </a:r>
            <a:r>
              <a:rPr lang="en-NZ" dirty="0">
                <a:solidFill>
                  <a:srgbClr val="FFC000"/>
                </a:solidFill>
                <a:latin typeface="+mn-lt"/>
              </a:rPr>
              <a:t>at a Glance…</a:t>
            </a:r>
          </a:p>
        </p:txBody>
      </p:sp>
      <p:sp>
        <p:nvSpPr>
          <p:cNvPr id="3" name="Content Placeholder 2"/>
          <p:cNvSpPr>
            <a:spLocks noGrp="1"/>
          </p:cNvSpPr>
          <p:nvPr>
            <p:ph idx="1"/>
          </p:nvPr>
        </p:nvSpPr>
        <p:spPr>
          <a:xfrm>
            <a:off x="838200" y="1825625"/>
            <a:ext cx="10730408" cy="4351338"/>
          </a:xfrm>
        </p:spPr>
        <p:txBody>
          <a:bodyPr>
            <a:normAutofit/>
          </a:bodyPr>
          <a:lstStyle/>
          <a:p>
            <a:r>
              <a:rPr lang="en-NZ" b="1" dirty="0"/>
              <a:t>Using the </a:t>
            </a:r>
            <a:r>
              <a:rPr lang="en-NZ" b="1" dirty="0" smtClean="0"/>
              <a:t>SREBD – </a:t>
            </a:r>
            <a:r>
              <a:rPr lang="en-NZ" b="1" dirty="0"/>
              <a:t>Te Whakamahinga o te Puka </a:t>
            </a:r>
            <a:r>
              <a:rPr lang="en-NZ" b="1" dirty="0" err="1"/>
              <a:t>Whakawhiti</a:t>
            </a:r>
            <a:r>
              <a:rPr lang="en-NZ" b="1" dirty="0"/>
              <a:t> </a:t>
            </a:r>
            <a:r>
              <a:rPr lang="en-NZ" dirty="0" smtClean="0"/>
              <a:t/>
            </a:r>
            <a:br>
              <a:rPr lang="en-NZ" dirty="0" smtClean="0"/>
            </a:br>
            <a:r>
              <a:rPr lang="en-NZ" dirty="0" smtClean="0"/>
              <a:t>Rejuvenate Religious Education with creativity, faith, knowledge and skill.</a:t>
            </a:r>
          </a:p>
          <a:p>
            <a:pPr lvl="1"/>
            <a:endParaRPr lang="en-NZ" dirty="0"/>
          </a:p>
        </p:txBody>
      </p:sp>
      <p:pic>
        <p:nvPicPr>
          <p:cNvPr id="5" name="Picture 4"/>
          <p:cNvPicPr>
            <a:picLocks noChangeAspect="1"/>
          </p:cNvPicPr>
          <p:nvPr/>
        </p:nvPicPr>
        <p:blipFill>
          <a:blip r:embed="rId3"/>
          <a:stretch>
            <a:fillRect/>
          </a:stretch>
        </p:blipFill>
        <p:spPr>
          <a:xfrm>
            <a:off x="4583832" y="2780928"/>
            <a:ext cx="6786563" cy="4077072"/>
          </a:xfrm>
          <a:prstGeom prst="rect">
            <a:avLst/>
          </a:prstGeom>
        </p:spPr>
      </p:pic>
      <p:sp>
        <p:nvSpPr>
          <p:cNvPr id="6" name="Rounded Rectangle 5"/>
          <p:cNvSpPr/>
          <p:nvPr/>
        </p:nvSpPr>
        <p:spPr>
          <a:xfrm rot="21217659">
            <a:off x="335360" y="3645024"/>
            <a:ext cx="4104456" cy="2664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NZ" sz="2800" b="1" dirty="0" smtClean="0">
                <a:solidFill>
                  <a:schemeClr val="accent4">
                    <a:lumMod val="75000"/>
                  </a:schemeClr>
                </a:solidFill>
                <a:effectLst>
                  <a:outerShdw blurRad="38100" dist="38100" dir="2700000" algn="tl">
                    <a:srgbClr val="000000">
                      <a:alpha val="43137"/>
                    </a:srgbClr>
                  </a:outerShdw>
                </a:effectLst>
              </a:rPr>
              <a:t>Looking at the Contents pages of the SREBD…</a:t>
            </a:r>
          </a:p>
          <a:p>
            <a:pPr algn="ctr"/>
            <a:endParaRPr lang="en-NZ" sz="2800" b="1" dirty="0">
              <a:solidFill>
                <a:schemeClr val="accent4">
                  <a:lumMod val="75000"/>
                </a:schemeClr>
              </a:solidFill>
              <a:effectLst>
                <a:outerShdw blurRad="38100" dist="38100" dir="2700000" algn="tl">
                  <a:srgbClr val="000000">
                    <a:alpha val="43137"/>
                  </a:srgbClr>
                </a:outerShdw>
              </a:effectLst>
            </a:endParaRPr>
          </a:p>
          <a:p>
            <a:pPr algn="ctr"/>
            <a:r>
              <a:rPr lang="en-NZ" sz="2800" b="1" dirty="0" smtClean="0">
                <a:solidFill>
                  <a:schemeClr val="accent4">
                    <a:lumMod val="75000"/>
                  </a:schemeClr>
                </a:solidFill>
                <a:effectLst>
                  <a:outerShdw blurRad="38100" dist="38100" dir="2700000" algn="tl">
                    <a:srgbClr val="000000">
                      <a:alpha val="43137"/>
                    </a:srgbClr>
                  </a:outerShdw>
                </a:effectLst>
              </a:rPr>
              <a:t>What words particularly leap out for you?</a:t>
            </a:r>
            <a:endParaRPr lang="en-NZ" sz="2800" b="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297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dirty="0">
                <a:solidFill>
                  <a:srgbClr val="FFC000"/>
                </a:solidFill>
                <a:latin typeface="+mn-lt"/>
              </a:rPr>
              <a:t>What does all that mean for me?</a:t>
            </a:r>
          </a:p>
        </p:txBody>
      </p:sp>
      <p:sp>
        <p:nvSpPr>
          <p:cNvPr id="3" name="Content Placeholder 2"/>
          <p:cNvSpPr>
            <a:spLocks noGrp="1"/>
          </p:cNvSpPr>
          <p:nvPr>
            <p:ph idx="1"/>
          </p:nvPr>
        </p:nvSpPr>
        <p:spPr/>
        <p:txBody>
          <a:bodyPr/>
          <a:lstStyle/>
          <a:p>
            <a:r>
              <a:rPr lang="en-NZ" dirty="0" smtClean="0"/>
              <a:t>We’re still teaching the same curriculum</a:t>
            </a:r>
          </a:p>
          <a:p>
            <a:r>
              <a:rPr lang="en-NZ" dirty="0" smtClean="0"/>
              <a:t>And we are expected, and allowed, to teach RE in a way which is engaging and inspiring for the children and ourselves.</a:t>
            </a:r>
          </a:p>
          <a:p>
            <a:r>
              <a:rPr lang="en-NZ" dirty="0" smtClean="0"/>
              <a:t>As page 5 of the SREBD states…</a:t>
            </a:r>
            <a:endParaRPr lang="en-NZ" dirty="0"/>
          </a:p>
        </p:txBody>
      </p:sp>
      <p:grpSp>
        <p:nvGrpSpPr>
          <p:cNvPr id="11" name="Group 10"/>
          <p:cNvGrpSpPr/>
          <p:nvPr/>
        </p:nvGrpSpPr>
        <p:grpSpPr>
          <a:xfrm>
            <a:off x="-16170" y="1024822"/>
            <a:ext cx="9977887" cy="5952944"/>
            <a:chOff x="1763199" y="2518811"/>
            <a:chExt cx="9023927" cy="6767944"/>
          </a:xfrm>
        </p:grpSpPr>
        <p:pic>
          <p:nvPicPr>
            <p:cNvPr id="12"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199" y="2518811"/>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764151" y="3660655"/>
              <a:ext cx="4689563" cy="3464142"/>
            </a:xfrm>
            <a:prstGeom prst="rect">
              <a:avLst/>
            </a:prstGeom>
            <a:noFill/>
          </p:spPr>
          <p:txBody>
            <a:bodyPr wrap="square" rtlCol="0">
              <a:spAutoFit/>
            </a:bodyPr>
            <a:lstStyle/>
            <a:p>
              <a:pPr algn="ctr"/>
              <a:r>
                <a:rPr lang="en-NZ" sz="4800" dirty="0" smtClean="0">
                  <a:solidFill>
                    <a:prstClr val="black"/>
                  </a:solidFill>
                </a:rPr>
                <a:t>Which is NOT to say we weren’t already doing that!!</a:t>
              </a:r>
              <a:endParaRPr lang="en-NZ" sz="4800" dirty="0">
                <a:solidFill>
                  <a:prstClr val="black"/>
                </a:solidFill>
              </a:endParaRPr>
            </a:p>
          </p:txBody>
        </p:sp>
      </p:grpSp>
      <p:sp>
        <p:nvSpPr>
          <p:cNvPr id="15" name="Rounded Rectangle 14"/>
          <p:cNvSpPr/>
          <p:nvPr/>
        </p:nvSpPr>
        <p:spPr>
          <a:xfrm rot="21310043">
            <a:off x="395358" y="728699"/>
            <a:ext cx="9793088" cy="5256584"/>
          </a:xfrm>
          <a:prstGeom prst="roundRect">
            <a:avLst/>
          </a:prstGeom>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r>
              <a:rPr lang="en-NZ" sz="2800" dirty="0" smtClean="0">
                <a:solidFill>
                  <a:srgbClr val="007854"/>
                </a:solidFill>
                <a:effectLst>
                  <a:outerShdw blurRad="38100" dist="38100" dir="2700000" algn="tl">
                    <a:srgbClr val="000000">
                      <a:alpha val="43137"/>
                    </a:srgbClr>
                  </a:outerShdw>
                </a:effectLst>
              </a:rPr>
              <a:t>NCRS </a:t>
            </a:r>
            <a:r>
              <a:rPr lang="en-NZ" sz="2800" dirty="0">
                <a:solidFill>
                  <a:srgbClr val="007854"/>
                </a:solidFill>
                <a:effectLst>
                  <a:outerShdw blurRad="38100" dist="38100" dir="2700000" algn="tl">
                    <a:srgbClr val="000000">
                      <a:alpha val="43137"/>
                    </a:srgbClr>
                  </a:outerShdw>
                </a:effectLst>
              </a:rPr>
              <a:t>is aware that many have been seeking a revitalised programme with re-arranged, or new, topics and themes which speak more clearly to, and better engage, the young people in Catholic secondary schools today. There is a growing desire and enthusiasm to do things better and to do more than just ‘rearrange topics’ for this </a:t>
            </a:r>
            <a:r>
              <a:rPr lang="en-NZ" sz="2800" dirty="0" smtClean="0">
                <a:solidFill>
                  <a:srgbClr val="007854"/>
                </a:solidFill>
                <a:effectLst>
                  <a:outerShdw blurRad="38100" dist="38100" dir="2700000" algn="tl">
                    <a:srgbClr val="000000">
                      <a:alpha val="43137"/>
                    </a:srgbClr>
                  </a:outerShdw>
                </a:effectLst>
              </a:rPr>
              <a:t>important </a:t>
            </a:r>
            <a:r>
              <a:rPr lang="en-NZ" sz="2800" dirty="0" err="1" smtClean="0">
                <a:solidFill>
                  <a:srgbClr val="007854"/>
                </a:solidFill>
                <a:effectLst>
                  <a:outerShdw blurRad="38100" dist="38100" dir="2700000" algn="tl">
                    <a:srgbClr val="000000">
                      <a:alpha val="43137"/>
                    </a:srgbClr>
                  </a:outerShdw>
                </a:effectLst>
              </a:rPr>
              <a:t>mahi</a:t>
            </a:r>
            <a:r>
              <a:rPr lang="en-NZ" sz="2800" dirty="0" smtClean="0">
                <a:solidFill>
                  <a:srgbClr val="007854"/>
                </a:solidFill>
                <a:effectLst>
                  <a:outerShdw blurRad="38100" dist="38100" dir="2700000" algn="tl">
                    <a:srgbClr val="000000">
                      <a:alpha val="43137"/>
                    </a:srgbClr>
                  </a:outerShdw>
                </a:effectLst>
              </a:rPr>
              <a:t>. (p5)</a:t>
            </a:r>
          </a:p>
          <a:p>
            <a:endParaRPr lang="en-NZ" sz="2800" dirty="0" smtClean="0">
              <a:solidFill>
                <a:srgbClr val="007854"/>
              </a:solidFill>
              <a:effectLst>
                <a:outerShdw blurRad="38100" dist="38100" dir="2700000" algn="tl">
                  <a:srgbClr val="000000">
                    <a:alpha val="43137"/>
                  </a:srgbClr>
                </a:outerShdw>
              </a:effectLst>
            </a:endParaRPr>
          </a:p>
          <a:p>
            <a:r>
              <a:rPr lang="en-NZ" sz="2800" dirty="0" smtClean="0">
                <a:solidFill>
                  <a:srgbClr val="007854"/>
                </a:solidFill>
                <a:effectLst>
                  <a:outerShdw blurRad="38100" dist="38100" dir="2700000" algn="tl">
                    <a:srgbClr val="000000">
                      <a:alpha val="43137"/>
                    </a:srgbClr>
                  </a:outerShdw>
                </a:effectLst>
              </a:rPr>
              <a:t>Therefore, in response to the needs of </a:t>
            </a:r>
            <a:r>
              <a:rPr lang="en-NZ" sz="2800" b="1" dirty="0" smtClean="0">
                <a:solidFill>
                  <a:srgbClr val="CC6600"/>
                </a:solidFill>
                <a:effectLst>
                  <a:outerShdw blurRad="38100" dist="38100" dir="2700000" algn="tl">
                    <a:srgbClr val="000000">
                      <a:alpha val="43137"/>
                    </a:srgbClr>
                  </a:outerShdw>
                </a:effectLst>
              </a:rPr>
              <a:t>teachers</a:t>
            </a:r>
            <a:r>
              <a:rPr lang="en-NZ" sz="2800" dirty="0" smtClean="0">
                <a:solidFill>
                  <a:srgbClr val="007854"/>
                </a:solidFill>
                <a:effectLst>
                  <a:outerShdw blurRad="38100" dist="38100" dir="2700000" algn="tl">
                    <a:srgbClr val="000000">
                      <a:alpha val="43137"/>
                    </a:srgbClr>
                  </a:outerShdw>
                </a:effectLst>
              </a:rPr>
              <a:t>, </a:t>
            </a:r>
            <a:r>
              <a:rPr lang="en-NZ" sz="2800" b="1" dirty="0" smtClean="0">
                <a:solidFill>
                  <a:srgbClr val="7030A0"/>
                </a:solidFill>
                <a:effectLst>
                  <a:outerShdw blurRad="38100" dist="38100" dir="2700000" algn="tl">
                    <a:srgbClr val="000000">
                      <a:alpha val="43137"/>
                    </a:srgbClr>
                  </a:outerShdw>
                </a:effectLst>
              </a:rPr>
              <a:t>young people </a:t>
            </a:r>
            <a:r>
              <a:rPr lang="en-NZ" sz="2800" dirty="0" smtClean="0">
                <a:solidFill>
                  <a:srgbClr val="007854"/>
                </a:solidFill>
                <a:effectLst>
                  <a:outerShdw blurRad="38100" dist="38100" dir="2700000" algn="tl">
                    <a:srgbClr val="000000">
                      <a:alpha val="43137"/>
                    </a:srgbClr>
                  </a:outerShdw>
                </a:effectLst>
              </a:rPr>
              <a:t>and </a:t>
            </a:r>
            <a:r>
              <a:rPr lang="en-NZ" sz="2800" b="1" dirty="0" smtClean="0">
                <a:solidFill>
                  <a:schemeClr val="accent1">
                    <a:lumMod val="75000"/>
                  </a:schemeClr>
                </a:solidFill>
                <a:effectLst>
                  <a:outerShdw blurRad="38100" dist="38100" dir="2700000" algn="tl">
                    <a:srgbClr val="000000">
                      <a:alpha val="43137"/>
                    </a:srgbClr>
                  </a:outerShdw>
                </a:effectLst>
              </a:rPr>
              <a:t>parents</a:t>
            </a:r>
            <a:r>
              <a:rPr lang="en-NZ" sz="2800" dirty="0" smtClean="0">
                <a:solidFill>
                  <a:schemeClr val="accent1">
                    <a:lumMod val="75000"/>
                  </a:schemeClr>
                </a:solidFill>
                <a:effectLst>
                  <a:outerShdw blurRad="38100" dist="38100" dir="2700000" algn="tl">
                    <a:srgbClr val="000000">
                      <a:alpha val="43137"/>
                    </a:srgbClr>
                  </a:outerShdw>
                </a:effectLst>
              </a:rPr>
              <a:t> </a:t>
            </a:r>
            <a:r>
              <a:rPr lang="en-NZ" sz="2800" dirty="0" smtClean="0">
                <a:solidFill>
                  <a:srgbClr val="007854"/>
                </a:solidFill>
                <a:effectLst>
                  <a:outerShdw blurRad="38100" dist="38100" dir="2700000" algn="tl">
                    <a:srgbClr val="000000">
                      <a:alpha val="43137"/>
                    </a:srgbClr>
                  </a:outerShdw>
                </a:effectLst>
              </a:rPr>
              <a:t>in today’s context this document serves to provide </a:t>
            </a:r>
            <a:r>
              <a:rPr lang="en-NZ" sz="2800" b="1" dirty="0" smtClean="0">
                <a:solidFill>
                  <a:srgbClr val="007854"/>
                </a:solidFill>
                <a:effectLst>
                  <a:outerShdw blurRad="38100" dist="38100" dir="2700000" algn="tl">
                    <a:srgbClr val="000000">
                      <a:alpha val="43137"/>
                    </a:srgbClr>
                  </a:outerShdw>
                </a:effectLst>
              </a:rPr>
              <a:t>a bridge, for developing teaching of Religious Education, between past and contemporary learning environments</a:t>
            </a:r>
            <a:r>
              <a:rPr lang="en-NZ" sz="2800" dirty="0" smtClean="0">
                <a:solidFill>
                  <a:srgbClr val="007854"/>
                </a:solidFill>
                <a:effectLst>
                  <a:outerShdw blurRad="38100" dist="38100" dir="2700000" algn="tl">
                    <a:srgbClr val="000000">
                      <a:alpha val="43137"/>
                    </a:srgbClr>
                  </a:outerShdw>
                </a:effectLst>
              </a:rPr>
              <a:t>. </a:t>
            </a:r>
            <a:endParaRPr lang="en-NZ" sz="2800" dirty="0">
              <a:solidFill>
                <a:srgbClr val="007854"/>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stretch>
            <a:fillRect/>
          </a:stretch>
        </p:blipFill>
        <p:spPr>
          <a:xfrm rot="389449">
            <a:off x="10017010" y="3449059"/>
            <a:ext cx="1770824" cy="25032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640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1"/>
                                        </p:tgtEl>
                                        <p:attrNameLst>
                                          <p:attrName>ppt_x</p:attrName>
                                        </p:attrNameLst>
                                      </p:cBhvr>
                                      <p:tavLst>
                                        <p:tav tm="0">
                                          <p:val>
                                            <p:strVal val="ppt_x"/>
                                          </p:val>
                                        </p:tav>
                                        <p:tav tm="100000">
                                          <p:val>
                                            <p:strVal val="ppt_x"/>
                                          </p:val>
                                        </p:tav>
                                      </p:tavLst>
                                    </p:anim>
                                    <p:anim calcmode="lin" valueType="num">
                                      <p:cBhvr additive="base">
                                        <p:cTn id="21" dur="500"/>
                                        <p:tgtEl>
                                          <p:spTgt spid="11"/>
                                        </p:tgtEl>
                                        <p:attrNameLst>
                                          <p:attrName>ppt_y</p:attrName>
                                        </p:attrNameLst>
                                      </p:cBhvr>
                                      <p:tavLst>
                                        <p:tav tm="0">
                                          <p:val>
                                            <p:strVal val="ppt_y"/>
                                          </p:val>
                                        </p:tav>
                                        <p:tav tm="100000">
                                          <p:val>
                                            <p:strVal val="1+ppt_h/2"/>
                                          </p:val>
                                        </p:tav>
                                      </p:tavLst>
                                    </p:anim>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433" y="3573016"/>
            <a:ext cx="3803914" cy="28529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03" y="3573016"/>
            <a:ext cx="4271861" cy="2847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p:txBody>
          <a:bodyPr>
            <a:normAutofit/>
          </a:bodyPr>
          <a:lstStyle/>
          <a:p>
            <a:r>
              <a:rPr lang="en-NZ" dirty="0">
                <a:solidFill>
                  <a:srgbClr val="FFC000"/>
                </a:solidFill>
                <a:latin typeface="+mn-lt"/>
              </a:rPr>
              <a:t>Think and Share</a:t>
            </a:r>
          </a:p>
        </p:txBody>
      </p:sp>
      <p:sp>
        <p:nvSpPr>
          <p:cNvPr id="3" name="Content Placeholder 2"/>
          <p:cNvSpPr>
            <a:spLocks noGrp="1"/>
          </p:cNvSpPr>
          <p:nvPr>
            <p:ph idx="1"/>
          </p:nvPr>
        </p:nvSpPr>
        <p:spPr/>
        <p:txBody>
          <a:bodyPr/>
          <a:lstStyle/>
          <a:p>
            <a:r>
              <a:rPr lang="en-NZ" dirty="0" smtClean="0"/>
              <a:t>Why did it work so well?</a:t>
            </a:r>
          </a:p>
          <a:p>
            <a:r>
              <a:rPr lang="en-NZ" dirty="0" smtClean="0"/>
              <a:t>What Achievement Aims and Objectives were you meeting?</a:t>
            </a:r>
          </a:p>
          <a:p>
            <a:endParaRPr lang="en-NZ" dirty="0" smtClean="0"/>
          </a:p>
          <a:p>
            <a:endParaRPr lang="en-NZ" dirty="0"/>
          </a:p>
        </p:txBody>
      </p:sp>
      <p:grpSp>
        <p:nvGrpSpPr>
          <p:cNvPr id="4" name="Group 3"/>
          <p:cNvGrpSpPr/>
          <p:nvPr/>
        </p:nvGrpSpPr>
        <p:grpSpPr>
          <a:xfrm>
            <a:off x="-96688" y="1024822"/>
            <a:ext cx="9977887" cy="5952944"/>
            <a:chOff x="0" y="205267"/>
            <a:chExt cx="9023927" cy="6767944"/>
          </a:xfrm>
        </p:grpSpPr>
        <p:pic>
          <p:nvPicPr>
            <p:cNvPr id="5" name="Picture 2" descr="Image result for business card bl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98978" y="1468597"/>
              <a:ext cx="4689563" cy="2904280"/>
            </a:xfrm>
            <a:prstGeom prst="rect">
              <a:avLst/>
            </a:prstGeom>
            <a:noFill/>
          </p:spPr>
          <p:txBody>
            <a:bodyPr wrap="square" rtlCol="0">
              <a:spAutoFit/>
            </a:bodyPr>
            <a:lstStyle/>
            <a:p>
              <a:pPr algn="ctr"/>
              <a:r>
                <a:rPr lang="en-NZ" sz="4000" dirty="0" smtClean="0">
                  <a:solidFill>
                    <a:srgbClr val="007854"/>
                  </a:solidFill>
                  <a:effectLst>
                    <a:outerShdw blurRad="38100" dist="38100" dir="2700000" algn="tl">
                      <a:srgbClr val="000000">
                        <a:alpha val="43137"/>
                      </a:srgbClr>
                    </a:outerShdw>
                  </a:effectLst>
                </a:rPr>
                <a:t>Think of an example of an RE lesson or experience</a:t>
              </a:r>
            </a:p>
            <a:p>
              <a:pPr algn="ctr"/>
              <a:r>
                <a:rPr lang="en-NZ" sz="4000" dirty="0">
                  <a:solidFill>
                    <a:srgbClr val="007854"/>
                  </a:solidFill>
                  <a:effectLst>
                    <a:outerShdw blurRad="38100" dist="38100" dir="2700000" algn="tl">
                      <a:srgbClr val="000000">
                        <a:alpha val="43137"/>
                      </a:srgbClr>
                    </a:outerShdw>
                  </a:effectLst>
                </a:rPr>
                <a:t>w</a:t>
              </a:r>
              <a:r>
                <a:rPr lang="en-NZ" sz="4000" dirty="0" smtClean="0">
                  <a:solidFill>
                    <a:srgbClr val="007854"/>
                  </a:solidFill>
                  <a:effectLst>
                    <a:outerShdw blurRad="38100" dist="38100" dir="2700000" algn="tl">
                      <a:srgbClr val="000000">
                        <a:alpha val="43137"/>
                      </a:srgbClr>
                    </a:outerShdw>
                  </a:effectLst>
                </a:rPr>
                <a:t>hich was </a:t>
              </a:r>
              <a:r>
                <a:rPr lang="en-NZ" sz="4000" b="1" dirty="0" smtClean="0">
                  <a:solidFill>
                    <a:srgbClr val="007854"/>
                  </a:solidFill>
                  <a:effectLst>
                    <a:outerShdw blurRad="38100" dist="38100" dir="2700000" algn="tl">
                      <a:srgbClr val="000000">
                        <a:alpha val="43137"/>
                      </a:srgbClr>
                    </a:outerShdw>
                  </a:effectLst>
                </a:rPr>
                <a:t>brilliant</a:t>
              </a:r>
              <a:r>
                <a:rPr lang="en-NZ" sz="4000" dirty="0" smtClean="0">
                  <a:solidFill>
                    <a:srgbClr val="007854"/>
                  </a:solidFill>
                  <a:effectLst>
                    <a:outerShdw blurRad="38100" dist="38100" dir="2700000" algn="tl">
                      <a:srgbClr val="000000">
                        <a:alpha val="43137"/>
                      </a:srgbClr>
                    </a:outerShdw>
                  </a:effectLst>
                </a:rPr>
                <a:t>!!</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82064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dirty="0">
                <a:solidFill>
                  <a:srgbClr val="FFC000"/>
                </a:solidFill>
                <a:latin typeface="+mn-lt"/>
              </a:rPr>
              <a:t>So… to support more wonderful RE…</a:t>
            </a:r>
          </a:p>
        </p:txBody>
      </p:sp>
      <p:sp>
        <p:nvSpPr>
          <p:cNvPr id="3" name="Content Placeholder 2"/>
          <p:cNvSpPr>
            <a:spLocks noGrp="1"/>
          </p:cNvSpPr>
          <p:nvPr>
            <p:ph idx="1"/>
          </p:nvPr>
        </p:nvSpPr>
        <p:spPr>
          <a:xfrm>
            <a:off x="838200" y="1825624"/>
            <a:ext cx="10515600" cy="4771727"/>
          </a:xfrm>
        </p:spPr>
        <p:txBody>
          <a:bodyPr>
            <a:normAutofit/>
          </a:bodyPr>
          <a:lstStyle/>
          <a:p>
            <a:r>
              <a:rPr lang="en-NZ" dirty="0" smtClean="0"/>
              <a:t>This new document has been written to help us </a:t>
            </a:r>
            <a:r>
              <a:rPr lang="en-NZ" b="1" dirty="0" smtClean="0"/>
              <a:t>Look Anew</a:t>
            </a:r>
            <a:r>
              <a:rPr lang="en-NZ" b="1" dirty="0"/>
              <a:t> </a:t>
            </a:r>
            <a:r>
              <a:rPr lang="en-NZ" dirty="0"/>
              <a:t>at </a:t>
            </a:r>
            <a:r>
              <a:rPr lang="en-NZ" dirty="0" smtClean="0"/>
              <a:t>RE. </a:t>
            </a:r>
          </a:p>
        </p:txBody>
      </p:sp>
      <p:pic>
        <p:nvPicPr>
          <p:cNvPr id="5" name="Picture 4"/>
          <p:cNvPicPr>
            <a:picLocks noChangeAspect="1"/>
          </p:cNvPicPr>
          <p:nvPr/>
        </p:nvPicPr>
        <p:blipFill rotWithShape="1">
          <a:blip r:embed="rId3"/>
          <a:srcRect t="-1" b="55776"/>
          <a:stretch/>
        </p:blipFill>
        <p:spPr>
          <a:xfrm rot="389449">
            <a:off x="4882546" y="2777222"/>
            <a:ext cx="2573622" cy="16089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175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225885"/>
            <a:ext cx="9217024" cy="1325563"/>
          </a:xfrm>
        </p:spPr>
        <p:txBody>
          <a:bodyPr>
            <a:normAutofit/>
          </a:bodyPr>
          <a:lstStyle/>
          <a:p>
            <a:r>
              <a:rPr lang="en-NZ" dirty="0">
                <a:solidFill>
                  <a:srgbClr val="FFC000"/>
                </a:solidFill>
                <a:latin typeface="+mn-lt"/>
              </a:rPr>
              <a:t>Where else does the ‘bridge’ take us?</a:t>
            </a:r>
          </a:p>
        </p:txBody>
      </p:sp>
      <p:sp>
        <p:nvSpPr>
          <p:cNvPr id="3" name="Content Placeholder 2"/>
          <p:cNvSpPr>
            <a:spLocks noGrp="1"/>
          </p:cNvSpPr>
          <p:nvPr>
            <p:ph idx="1"/>
          </p:nvPr>
        </p:nvSpPr>
        <p:spPr>
          <a:xfrm>
            <a:off x="838200" y="2060847"/>
            <a:ext cx="10730408" cy="4464497"/>
          </a:xfrm>
        </p:spPr>
        <p:txBody>
          <a:bodyPr>
            <a:normAutofit/>
          </a:bodyPr>
          <a:lstStyle/>
          <a:p>
            <a:pPr marL="0" indent="0">
              <a:buNone/>
            </a:pPr>
            <a:r>
              <a:rPr lang="en-NZ" b="1" dirty="0"/>
              <a:t>In particular the SREBD supports renewed consideration of</a:t>
            </a:r>
            <a:r>
              <a:rPr lang="en-NZ" b="1" dirty="0" smtClean="0"/>
              <a:t>:</a:t>
            </a:r>
          </a:p>
          <a:p>
            <a:pPr lvl="1"/>
            <a:r>
              <a:rPr lang="en-NZ" sz="3300" dirty="0"/>
              <a:t>Opportunities for encounter with the person of Jesus </a:t>
            </a:r>
          </a:p>
          <a:p>
            <a:pPr lvl="1"/>
            <a:r>
              <a:rPr lang="en-NZ" sz="3300" dirty="0" smtClean="0"/>
              <a:t>The </a:t>
            </a:r>
            <a:r>
              <a:rPr lang="en-NZ" sz="3300" dirty="0"/>
              <a:t>relationship between school and parish </a:t>
            </a:r>
          </a:p>
          <a:p>
            <a:pPr lvl="1"/>
            <a:r>
              <a:rPr lang="en-NZ" sz="3300" dirty="0"/>
              <a:t>The spirituality of young people and </a:t>
            </a:r>
            <a:r>
              <a:rPr lang="en-NZ" sz="3300" dirty="0" smtClean="0"/>
              <a:t/>
            </a:r>
            <a:br>
              <a:rPr lang="en-NZ" sz="3300" dirty="0" smtClean="0"/>
            </a:br>
            <a:r>
              <a:rPr lang="en-NZ" sz="3300" dirty="0" smtClean="0"/>
              <a:t>the </a:t>
            </a:r>
            <a:r>
              <a:rPr lang="en-NZ" sz="3300" dirty="0"/>
              <a:t>context of those in our schools </a:t>
            </a:r>
          </a:p>
          <a:p>
            <a:pPr lvl="1"/>
            <a:r>
              <a:rPr lang="en-NZ" sz="3300" dirty="0"/>
              <a:t>The significance of cultural </a:t>
            </a:r>
            <a:r>
              <a:rPr lang="en-NZ" sz="3300" dirty="0" smtClean="0"/>
              <a:t/>
            </a:r>
            <a:br>
              <a:rPr lang="en-NZ" sz="3300" dirty="0" smtClean="0"/>
            </a:br>
            <a:r>
              <a:rPr lang="en-NZ" sz="3300" dirty="0" smtClean="0"/>
              <a:t>responsibility and </a:t>
            </a:r>
            <a:r>
              <a:rPr lang="en-NZ" sz="3300" dirty="0"/>
              <a:t>identity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240" y="4149080"/>
            <a:ext cx="3847356" cy="2564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775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88839"/>
            <a:ext cx="10730408" cy="4188123"/>
          </a:xfrm>
        </p:spPr>
        <p:txBody>
          <a:bodyPr>
            <a:normAutofit/>
          </a:bodyPr>
          <a:lstStyle/>
          <a:p>
            <a:pPr marL="0" indent="0">
              <a:buNone/>
            </a:pPr>
            <a:r>
              <a:rPr lang="en-NZ" b="1" dirty="0"/>
              <a:t>In particular the SREBD supports renewed consideration of</a:t>
            </a:r>
            <a:r>
              <a:rPr lang="en-NZ" b="1" dirty="0" smtClean="0"/>
              <a:t>:</a:t>
            </a:r>
          </a:p>
          <a:p>
            <a:pPr lvl="1"/>
            <a:r>
              <a:rPr lang="en-NZ" sz="3300" dirty="0"/>
              <a:t>What we understand Religious Education to be </a:t>
            </a:r>
            <a:br>
              <a:rPr lang="en-NZ" sz="3300" dirty="0"/>
            </a:br>
            <a:r>
              <a:rPr lang="en-NZ" dirty="0"/>
              <a:t>(structure, purpose &amp; religious Literacy) </a:t>
            </a:r>
          </a:p>
          <a:p>
            <a:pPr lvl="1"/>
            <a:r>
              <a:rPr lang="en-NZ" sz="3300" dirty="0"/>
              <a:t>Effective assessment and evaluation </a:t>
            </a:r>
          </a:p>
          <a:p>
            <a:pPr lvl="1"/>
            <a:r>
              <a:rPr lang="en-NZ" sz="3300" dirty="0"/>
              <a:t>Varying pedagogies </a:t>
            </a:r>
          </a:p>
          <a:p>
            <a:pPr lvl="1"/>
            <a:r>
              <a:rPr lang="en-NZ" sz="3300" dirty="0"/>
              <a:t>The actual breadth of the current, </a:t>
            </a:r>
            <a:br>
              <a:rPr lang="en-NZ" sz="3300" dirty="0"/>
            </a:br>
            <a:r>
              <a:rPr lang="en-NZ" sz="3300" dirty="0"/>
              <a:t>mandated curriculum</a:t>
            </a:r>
          </a:p>
          <a:p>
            <a:pPr marL="0" indent="0">
              <a:buNone/>
            </a:pPr>
            <a:endParaRPr lang="en-NZ"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576" r="3002"/>
          <a:stretch/>
        </p:blipFill>
        <p:spPr>
          <a:xfrm>
            <a:off x="8400256" y="3678113"/>
            <a:ext cx="3568764" cy="2960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itle 1"/>
          <p:cNvSpPr>
            <a:spLocks noGrp="1"/>
          </p:cNvSpPr>
          <p:nvPr>
            <p:ph type="title"/>
          </p:nvPr>
        </p:nvSpPr>
        <p:spPr>
          <a:xfrm>
            <a:off x="1415480" y="225885"/>
            <a:ext cx="9217024" cy="1325563"/>
          </a:xfrm>
        </p:spPr>
        <p:txBody>
          <a:bodyPr>
            <a:normAutofit/>
          </a:bodyPr>
          <a:lstStyle/>
          <a:p>
            <a:r>
              <a:rPr lang="en-NZ" dirty="0">
                <a:solidFill>
                  <a:srgbClr val="FFC000"/>
                </a:solidFill>
                <a:latin typeface="+mn-lt"/>
              </a:rPr>
              <a:t>Where else does the ‘bridge’ take us?</a:t>
            </a:r>
          </a:p>
        </p:txBody>
      </p:sp>
    </p:spTree>
    <p:extLst>
      <p:ext uri="{BB962C8B-B14F-4D97-AF65-F5344CB8AC3E}">
        <p14:creationId xmlns:p14="http://schemas.microsoft.com/office/powerpoint/2010/main" val="2306205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NZ" dirty="0">
                <a:solidFill>
                  <a:srgbClr val="FFC000"/>
                </a:solidFill>
                <a:latin typeface="+mn-lt"/>
              </a:rPr>
              <a:t>Session 1 - Overview</a:t>
            </a:r>
          </a:p>
        </p:txBody>
      </p:sp>
      <p:sp>
        <p:nvSpPr>
          <p:cNvPr id="2" name="Content Placeholder 1"/>
          <p:cNvSpPr>
            <a:spLocks noGrp="1"/>
          </p:cNvSpPr>
          <p:nvPr>
            <p:ph idx="1"/>
          </p:nvPr>
        </p:nvSpPr>
        <p:spPr>
          <a:xfrm>
            <a:off x="838200" y="1825625"/>
            <a:ext cx="7562056" cy="4351338"/>
          </a:xfrm>
        </p:spPr>
        <p:txBody>
          <a:bodyPr/>
          <a:lstStyle/>
          <a:p>
            <a:r>
              <a:rPr lang="en-NZ" dirty="0"/>
              <a:t>At the end of this session, teachers will </a:t>
            </a:r>
            <a:r>
              <a:rPr lang="en-NZ" dirty="0" smtClean="0"/>
              <a:t>have a reasonable idea of why we have the “</a:t>
            </a:r>
            <a:r>
              <a:rPr lang="en-NZ" dirty="0" smtClean="0">
                <a:solidFill>
                  <a:srgbClr val="007854"/>
                </a:solidFill>
              </a:rPr>
              <a:t>Religious </a:t>
            </a:r>
            <a:r>
              <a:rPr lang="en-NZ" dirty="0">
                <a:solidFill>
                  <a:srgbClr val="007854"/>
                </a:solidFill>
              </a:rPr>
              <a:t>Education Bridging Document</a:t>
            </a:r>
            <a:r>
              <a:rPr lang="en-NZ" dirty="0"/>
              <a:t>” </a:t>
            </a:r>
            <a:r>
              <a:rPr lang="en-NZ" dirty="0" smtClean="0"/>
              <a:t>and be </a:t>
            </a:r>
            <a:r>
              <a:rPr lang="en-NZ" dirty="0"/>
              <a:t>able to position </a:t>
            </a:r>
            <a:r>
              <a:rPr lang="en-NZ" dirty="0" smtClean="0"/>
              <a:t>it in </a:t>
            </a:r>
            <a:r>
              <a:rPr lang="en-NZ" dirty="0"/>
              <a:t>relation to the </a:t>
            </a:r>
            <a:r>
              <a:rPr lang="en-NZ" dirty="0" smtClean="0"/>
              <a:t>“</a:t>
            </a:r>
            <a:r>
              <a:rPr lang="en-NZ" dirty="0" smtClean="0">
                <a:solidFill>
                  <a:srgbClr val="025198"/>
                </a:solidFill>
              </a:rPr>
              <a:t>Understanding Faith – Religious Education Curriculum Statement for Catholic Secondary Schools – Years 9-13</a:t>
            </a:r>
            <a:r>
              <a:rPr lang="en-NZ" dirty="0" smtClean="0"/>
              <a:t>”</a:t>
            </a:r>
            <a:endParaRPr lang="en-NZ" dirty="0"/>
          </a:p>
        </p:txBody>
      </p:sp>
      <p:grpSp>
        <p:nvGrpSpPr>
          <p:cNvPr id="15" name="Group 14"/>
          <p:cNvGrpSpPr/>
          <p:nvPr/>
        </p:nvGrpSpPr>
        <p:grpSpPr>
          <a:xfrm>
            <a:off x="4875628" y="4437112"/>
            <a:ext cx="5415789" cy="1930527"/>
            <a:chOff x="4241641" y="4243466"/>
            <a:chExt cx="5415789" cy="1930527"/>
          </a:xfrm>
        </p:grpSpPr>
        <p:pic>
          <p:nvPicPr>
            <p:cNvPr id="4" name="Picture 3"/>
            <p:cNvPicPr>
              <a:picLocks noChangeAspect="1"/>
            </p:cNvPicPr>
            <p:nvPr/>
          </p:nvPicPr>
          <p:blipFill>
            <a:blip r:embed="rId3"/>
            <a:stretch>
              <a:fillRect/>
            </a:stretch>
          </p:blipFill>
          <p:spPr>
            <a:xfrm>
              <a:off x="7789177" y="4243466"/>
              <a:ext cx="1868253" cy="1287019"/>
            </a:xfrm>
            <a:prstGeom prst="rect">
              <a:avLst/>
            </a:prstGeom>
          </p:spPr>
        </p:pic>
        <p:pic>
          <p:nvPicPr>
            <p:cNvPr id="12" name="Picture 11"/>
            <p:cNvPicPr>
              <a:picLocks noChangeAspect="1"/>
            </p:cNvPicPr>
            <p:nvPr/>
          </p:nvPicPr>
          <p:blipFill rotWithShape="1">
            <a:blip r:embed="rId3"/>
            <a:srcRect r="22914"/>
            <a:stretch/>
          </p:blipFill>
          <p:spPr>
            <a:xfrm rot="867717">
              <a:off x="6047626" y="4730503"/>
              <a:ext cx="1440159" cy="1287019"/>
            </a:xfrm>
            <a:prstGeom prst="rect">
              <a:avLst/>
            </a:prstGeom>
          </p:spPr>
        </p:pic>
        <p:pic>
          <p:nvPicPr>
            <p:cNvPr id="13" name="Picture 12"/>
            <p:cNvPicPr>
              <a:picLocks noChangeAspect="1"/>
            </p:cNvPicPr>
            <p:nvPr/>
          </p:nvPicPr>
          <p:blipFill rotWithShape="1">
            <a:blip r:embed="rId3"/>
            <a:srcRect r="22914"/>
            <a:stretch/>
          </p:blipFill>
          <p:spPr>
            <a:xfrm rot="1475969">
              <a:off x="4241641" y="4886974"/>
              <a:ext cx="1440159" cy="1287019"/>
            </a:xfrm>
            <a:prstGeom prst="rect">
              <a:avLst/>
            </a:prstGeom>
          </p:spPr>
        </p:pic>
      </p:grpSp>
      <p:pic>
        <p:nvPicPr>
          <p:cNvPr id="5" name="Picture 4"/>
          <p:cNvPicPr>
            <a:picLocks noChangeAspect="1"/>
          </p:cNvPicPr>
          <p:nvPr/>
        </p:nvPicPr>
        <p:blipFill>
          <a:blip r:embed="rId4"/>
          <a:stretch>
            <a:fillRect/>
          </a:stretch>
        </p:blipFill>
        <p:spPr>
          <a:xfrm rot="21145983">
            <a:off x="4257728" y="4985694"/>
            <a:ext cx="1366991" cy="1772816"/>
          </a:xfrm>
          <a:prstGeom prst="rect">
            <a:avLst/>
          </a:prstGeom>
        </p:spPr>
      </p:pic>
      <p:pic>
        <p:nvPicPr>
          <p:cNvPr id="11" name="Picture 10"/>
          <p:cNvPicPr>
            <a:picLocks noChangeAspect="1"/>
          </p:cNvPicPr>
          <p:nvPr/>
        </p:nvPicPr>
        <p:blipFill>
          <a:blip r:embed="rId5"/>
          <a:stretch>
            <a:fillRect/>
          </a:stretch>
        </p:blipFill>
        <p:spPr>
          <a:xfrm rot="389449">
            <a:off x="9550388" y="1119433"/>
            <a:ext cx="2164233" cy="3059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0" name="Group 9"/>
          <p:cNvGrpSpPr/>
          <p:nvPr/>
        </p:nvGrpSpPr>
        <p:grpSpPr>
          <a:xfrm flipH="1">
            <a:off x="2135560" y="1266994"/>
            <a:ext cx="10107994" cy="5952944"/>
            <a:chOff x="0" y="205267"/>
            <a:chExt cx="9023927" cy="6767944"/>
          </a:xfrm>
        </p:grpSpPr>
        <p:pic>
          <p:nvPicPr>
            <p:cNvPr id="14" name="Picture 2" descr="Image result for business card bla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50696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0"/>
                                        <p:tgtEl>
                                          <p:spTgt spid="1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ppt_x"/>
                                          </p:val>
                                        </p:tav>
                                      </p:tavLst>
                                    </p:anim>
                                    <p:anim calcmode="lin" valueType="num">
                                      <p:cBhvr additive="base">
                                        <p:cTn id="22" dur="500"/>
                                        <p:tgtEl>
                                          <p:spTgt spid="10"/>
                                        </p:tgtEl>
                                        <p:attrNameLst>
                                          <p:attrName>ppt_y</p:attrName>
                                        </p:attrNameLst>
                                      </p:cBhvr>
                                      <p:tavLst>
                                        <p:tav tm="0">
                                          <p:val>
                                            <p:strVal val="ppt_y"/>
                                          </p:val>
                                        </p:tav>
                                        <p:tav tm="100000">
                                          <p:val>
                                            <p:strVal val="1+ppt_h/2"/>
                                          </p:val>
                                        </p:tav>
                                      </p:tavLst>
                                    </p:anim>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solidFill>
                  <a:srgbClr val="FFC000"/>
                </a:solidFill>
                <a:latin typeface="+mn-lt"/>
              </a:rPr>
              <a:t>Scripture to finish with…</a:t>
            </a:r>
            <a:endParaRPr lang="en-NZ" dirty="0">
              <a:solidFill>
                <a:srgbClr val="FFC000"/>
              </a:solidFill>
              <a:latin typeface="+mn-lt"/>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a:t>Something which has existed since the beginning,</a:t>
            </a:r>
          </a:p>
          <a:p>
            <a:pPr marL="0" indent="0" algn="ctr">
              <a:buNone/>
            </a:pPr>
            <a:r>
              <a:rPr lang="en-NZ" b="1" dirty="0"/>
              <a:t>that we have heard</a:t>
            </a:r>
            <a:r>
              <a:rPr lang="en-NZ" b="1" dirty="0" smtClean="0"/>
              <a:t>, and </a:t>
            </a:r>
            <a:r>
              <a:rPr lang="en-NZ" b="1" dirty="0"/>
              <a:t>we have seen with our own eyes;</a:t>
            </a:r>
          </a:p>
          <a:p>
            <a:pPr marL="0" indent="0" algn="ctr">
              <a:buNone/>
            </a:pPr>
            <a:r>
              <a:rPr lang="en-NZ" b="1" dirty="0"/>
              <a:t>that we have touched with our hands:</a:t>
            </a:r>
          </a:p>
          <a:p>
            <a:pPr marL="0" indent="0" algn="ctr">
              <a:buNone/>
            </a:pPr>
            <a:r>
              <a:rPr lang="en-NZ" b="1" dirty="0"/>
              <a:t>the Word who is life - this is our subject.</a:t>
            </a:r>
          </a:p>
          <a:p>
            <a:pPr marL="0" indent="0" algn="ctr">
              <a:buNone/>
            </a:pPr>
            <a:r>
              <a:rPr lang="en-NZ" b="1" dirty="0" smtClean="0"/>
              <a:t>What </a:t>
            </a:r>
            <a:r>
              <a:rPr lang="en-NZ" b="1" dirty="0"/>
              <a:t>we have seen and </a:t>
            </a:r>
            <a:r>
              <a:rPr lang="en-NZ" b="1" dirty="0" smtClean="0"/>
              <a:t>heard we </a:t>
            </a:r>
            <a:r>
              <a:rPr lang="en-NZ" b="1" dirty="0"/>
              <a:t>are telling you</a:t>
            </a:r>
          </a:p>
          <a:p>
            <a:pPr marL="0" indent="0" algn="ctr">
              <a:buNone/>
            </a:pPr>
            <a:r>
              <a:rPr lang="en-NZ" b="1" dirty="0"/>
              <a:t>so that you too may be in union with us</a:t>
            </a:r>
            <a:r>
              <a:rPr lang="en-NZ" b="1" dirty="0" smtClean="0"/>
              <a:t>, as </a:t>
            </a:r>
            <a:r>
              <a:rPr lang="en-NZ" b="1" dirty="0"/>
              <a:t>we are in union</a:t>
            </a:r>
          </a:p>
          <a:p>
            <a:pPr marL="0" indent="0" algn="ctr">
              <a:buNone/>
            </a:pPr>
            <a:r>
              <a:rPr lang="en-NZ" b="1" dirty="0"/>
              <a:t>with the Father and with his Son Jesus Christ.</a:t>
            </a:r>
          </a:p>
          <a:p>
            <a:pPr marL="0" indent="0" algn="ctr">
              <a:buNone/>
            </a:pPr>
            <a:r>
              <a:rPr lang="en-NZ" b="1" dirty="0"/>
              <a:t>1 John </a:t>
            </a:r>
            <a:r>
              <a:rPr lang="en-NZ" b="1" dirty="0" smtClean="0"/>
              <a:t>1:1,3</a:t>
            </a:r>
            <a:endParaRPr lang="en-NZ" b="1" dirty="0"/>
          </a:p>
          <a:p>
            <a:pPr marL="0" indent="0" algn="ctr">
              <a:buNone/>
            </a:pPr>
            <a:endParaRPr lang="en-NZ" dirty="0"/>
          </a:p>
        </p:txBody>
      </p:sp>
      <p:pic>
        <p:nvPicPr>
          <p:cNvPr id="5" name="Picture 4"/>
          <p:cNvPicPr>
            <a:picLocks noChangeAspect="1"/>
          </p:cNvPicPr>
          <p:nvPr/>
        </p:nvPicPr>
        <p:blipFill>
          <a:blip r:embed="rId3"/>
          <a:stretch>
            <a:fillRect/>
          </a:stretch>
        </p:blipFill>
        <p:spPr>
          <a:xfrm rot="21145983">
            <a:off x="240927" y="316307"/>
            <a:ext cx="1500485" cy="1945941"/>
          </a:xfrm>
          <a:prstGeom prst="rect">
            <a:avLst/>
          </a:prstGeom>
        </p:spPr>
      </p:pic>
    </p:spTree>
    <p:extLst>
      <p:ext uri="{BB962C8B-B14F-4D97-AF65-F5344CB8AC3E}">
        <p14:creationId xmlns:p14="http://schemas.microsoft.com/office/powerpoint/2010/main" val="28365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Go Well, God Bless</a:t>
            </a:r>
          </a:p>
        </p:txBody>
      </p:sp>
      <p:sp>
        <p:nvSpPr>
          <p:cNvPr id="4" name="Rounded Rectangular Callout 3"/>
          <p:cNvSpPr/>
          <p:nvPr/>
        </p:nvSpPr>
        <p:spPr>
          <a:xfrm>
            <a:off x="2351584" y="2708920"/>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t>We’d love to get some feedback:</a:t>
            </a:r>
          </a:p>
          <a:p>
            <a:pPr algn="ctr"/>
            <a:r>
              <a:rPr lang="en-NZ" sz="4800" b="1" dirty="0">
                <a:effectLst>
                  <a:outerShdw blurRad="38100" dist="38100" dir="2700000" algn="tl">
                    <a:srgbClr val="000000">
                      <a:alpha val="43137"/>
                    </a:srgbClr>
                  </a:outerShdw>
                </a:effectLst>
              </a:rPr>
              <a:t>www.tinyurl.com/rebdnz</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4653136"/>
            <a:ext cx="2389632" cy="1801368"/>
          </a:xfrm>
          <a:prstGeom prst="rect">
            <a:avLst/>
          </a:prstGeom>
        </p:spPr>
      </p:pic>
    </p:spTree>
    <p:extLst>
      <p:ext uri="{BB962C8B-B14F-4D97-AF65-F5344CB8AC3E}">
        <p14:creationId xmlns:p14="http://schemas.microsoft.com/office/powerpoint/2010/main" val="388700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40657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Blessing - Karakia</a:t>
            </a: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a:t>
            </a:r>
            <a:r>
              <a:rPr lang="en-NZ" dirty="0" smtClean="0"/>
              <a:t>children, young people </a:t>
            </a:r>
            <a:r>
              <a:rPr lang="en-NZ" dirty="0"/>
              <a:t>and whānau in our </a:t>
            </a:r>
            <a:r>
              <a:rPr lang="en-NZ" dirty="0" smtClean="0"/>
              <a:t/>
            </a:r>
            <a:br>
              <a:rPr lang="en-NZ" dirty="0" smtClean="0"/>
            </a:br>
            <a:r>
              <a:rPr lang="en-NZ" dirty="0" smtClean="0"/>
              <a:t>parishes </a:t>
            </a:r>
            <a:r>
              <a:rPr lang="en-NZ" dirty="0"/>
              <a:t>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b="1" dirty="0"/>
              <a:t>You</a:t>
            </a:r>
            <a:r>
              <a:rPr lang="en-NZ" dirty="0"/>
              <a:t>,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27464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First of all…</a:t>
            </a:r>
          </a:p>
        </p:txBody>
      </p:sp>
      <p:sp>
        <p:nvSpPr>
          <p:cNvPr id="3" name="Content Placeholder 2"/>
          <p:cNvSpPr>
            <a:spLocks noGrp="1"/>
          </p:cNvSpPr>
          <p:nvPr>
            <p:ph idx="1"/>
          </p:nvPr>
        </p:nvSpPr>
        <p:spPr>
          <a:xfrm>
            <a:off x="838200" y="1916832"/>
            <a:ext cx="10730408" cy="4608512"/>
          </a:xfrm>
        </p:spPr>
        <p:txBody>
          <a:bodyPr>
            <a:normAutofit/>
          </a:bodyPr>
          <a:lstStyle/>
          <a:p>
            <a:r>
              <a:rPr lang="en-NZ" dirty="0" smtClean="0"/>
              <a:t>The SREBD was written in response to requests by </a:t>
            </a:r>
            <a:br>
              <a:rPr lang="en-NZ" dirty="0" smtClean="0"/>
            </a:br>
            <a:r>
              <a:rPr lang="en-NZ" dirty="0" smtClean="0"/>
              <a:t>many DRSs, principals</a:t>
            </a:r>
            <a:r>
              <a:rPr lang="en-NZ" dirty="0"/>
              <a:t>, </a:t>
            </a:r>
            <a:r>
              <a:rPr lang="en-NZ" dirty="0" smtClean="0"/>
              <a:t>teachers &amp; whānau.</a:t>
            </a:r>
          </a:p>
          <a:p>
            <a:r>
              <a:rPr lang="en-NZ" dirty="0" smtClean="0"/>
              <a:t>It is the product of lots of formal and anecdotal consultation &amp; feedback, though not with everyone. </a:t>
            </a:r>
          </a:p>
          <a:p>
            <a:r>
              <a:rPr lang="en-NZ" dirty="0" smtClean="0"/>
              <a:t>It’s designed to be used in all Secondary Catholic Schools in Aotearoa NZ.</a:t>
            </a:r>
          </a:p>
          <a:p>
            <a:r>
              <a:rPr lang="en-NZ" dirty="0"/>
              <a:t> It is a step towards a new curriculum over the next five years. </a:t>
            </a:r>
          </a:p>
          <a:p>
            <a:r>
              <a:rPr lang="en-NZ" dirty="0" smtClean="0"/>
              <a:t>In response to </a:t>
            </a:r>
            <a:r>
              <a:rPr lang="en-NZ" dirty="0" err="1" smtClean="0"/>
              <a:t>Laudato</a:t>
            </a:r>
            <a:r>
              <a:rPr lang="en-NZ" dirty="0" smtClean="0"/>
              <a:t> Si’ &amp; modern teaching it has not been ‘printed’ but is published only in pdf format.</a:t>
            </a:r>
            <a:endParaRPr lang="en-NZ" dirty="0"/>
          </a:p>
        </p:txBody>
      </p:sp>
      <p:pic>
        <p:nvPicPr>
          <p:cNvPr id="5" name="Picture 4"/>
          <p:cNvPicPr>
            <a:picLocks noChangeAspect="1"/>
          </p:cNvPicPr>
          <p:nvPr/>
        </p:nvPicPr>
        <p:blipFill>
          <a:blip r:embed="rId3"/>
          <a:stretch>
            <a:fillRect/>
          </a:stretch>
        </p:blipFill>
        <p:spPr>
          <a:xfrm rot="389449">
            <a:off x="9904219" y="208700"/>
            <a:ext cx="1770824" cy="25032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6044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871864" y="4381373"/>
            <a:ext cx="5415789" cy="1930527"/>
            <a:chOff x="4241641" y="4243466"/>
            <a:chExt cx="5415789" cy="1930527"/>
          </a:xfrm>
        </p:grpSpPr>
        <p:pic>
          <p:nvPicPr>
            <p:cNvPr id="4" name="Picture 3"/>
            <p:cNvPicPr>
              <a:picLocks noChangeAspect="1"/>
            </p:cNvPicPr>
            <p:nvPr/>
          </p:nvPicPr>
          <p:blipFill>
            <a:blip r:embed="rId3"/>
            <a:stretch>
              <a:fillRect/>
            </a:stretch>
          </p:blipFill>
          <p:spPr>
            <a:xfrm>
              <a:off x="7789177" y="4243466"/>
              <a:ext cx="1868253" cy="1287019"/>
            </a:xfrm>
            <a:prstGeom prst="rect">
              <a:avLst/>
            </a:prstGeom>
          </p:spPr>
        </p:pic>
        <p:pic>
          <p:nvPicPr>
            <p:cNvPr id="12" name="Picture 11"/>
            <p:cNvPicPr>
              <a:picLocks noChangeAspect="1"/>
            </p:cNvPicPr>
            <p:nvPr/>
          </p:nvPicPr>
          <p:blipFill rotWithShape="1">
            <a:blip r:embed="rId3"/>
            <a:srcRect r="22914"/>
            <a:stretch/>
          </p:blipFill>
          <p:spPr>
            <a:xfrm rot="867717">
              <a:off x="6047626" y="4730503"/>
              <a:ext cx="1440159" cy="1287019"/>
            </a:xfrm>
            <a:prstGeom prst="rect">
              <a:avLst/>
            </a:prstGeom>
          </p:spPr>
        </p:pic>
        <p:pic>
          <p:nvPicPr>
            <p:cNvPr id="13" name="Picture 12"/>
            <p:cNvPicPr>
              <a:picLocks noChangeAspect="1"/>
            </p:cNvPicPr>
            <p:nvPr/>
          </p:nvPicPr>
          <p:blipFill rotWithShape="1">
            <a:blip r:embed="rId3"/>
            <a:srcRect r="22914"/>
            <a:stretch/>
          </p:blipFill>
          <p:spPr>
            <a:xfrm rot="1475969">
              <a:off x="4241641" y="4886974"/>
              <a:ext cx="1440159" cy="1287019"/>
            </a:xfrm>
            <a:prstGeom prst="rect">
              <a:avLst/>
            </a:prstGeom>
          </p:spPr>
        </p:pic>
      </p:grpSp>
      <p:sp>
        <p:nvSpPr>
          <p:cNvPr id="8" name="Title 1"/>
          <p:cNvSpPr>
            <a:spLocks noGrp="1"/>
          </p:cNvSpPr>
          <p:nvPr>
            <p:ph type="title"/>
          </p:nvPr>
        </p:nvSpPr>
        <p:spPr/>
        <p:txBody>
          <a:bodyPr>
            <a:normAutofit/>
          </a:bodyPr>
          <a:lstStyle/>
          <a:p>
            <a:r>
              <a:rPr lang="en-NZ" dirty="0">
                <a:solidFill>
                  <a:srgbClr val="FFC000"/>
                </a:solidFill>
                <a:latin typeface="+mn-lt"/>
              </a:rPr>
              <a:t>Session 1 - Overview</a:t>
            </a:r>
          </a:p>
        </p:txBody>
      </p:sp>
      <p:sp>
        <p:nvSpPr>
          <p:cNvPr id="2" name="Content Placeholder 1"/>
          <p:cNvSpPr>
            <a:spLocks noGrp="1"/>
          </p:cNvSpPr>
          <p:nvPr>
            <p:ph idx="1"/>
          </p:nvPr>
        </p:nvSpPr>
        <p:spPr>
          <a:xfrm>
            <a:off x="838200" y="1825625"/>
            <a:ext cx="7562056" cy="4351338"/>
          </a:xfrm>
        </p:spPr>
        <p:txBody>
          <a:bodyPr/>
          <a:lstStyle/>
          <a:p>
            <a:r>
              <a:rPr lang="en-NZ" dirty="0"/>
              <a:t>At the end of this session, teachers will </a:t>
            </a:r>
            <a:r>
              <a:rPr lang="en-NZ" dirty="0" smtClean="0"/>
              <a:t>have a reasonable idea of why we have the “</a:t>
            </a:r>
            <a:r>
              <a:rPr lang="en-NZ" dirty="0" smtClean="0">
                <a:solidFill>
                  <a:srgbClr val="007854"/>
                </a:solidFill>
              </a:rPr>
              <a:t>Religious </a:t>
            </a:r>
            <a:r>
              <a:rPr lang="en-NZ" dirty="0">
                <a:solidFill>
                  <a:srgbClr val="007854"/>
                </a:solidFill>
              </a:rPr>
              <a:t>Education Bridging Document</a:t>
            </a:r>
            <a:r>
              <a:rPr lang="en-NZ" dirty="0"/>
              <a:t>” </a:t>
            </a:r>
            <a:r>
              <a:rPr lang="en-NZ" dirty="0" smtClean="0"/>
              <a:t>and be </a:t>
            </a:r>
            <a:r>
              <a:rPr lang="en-NZ" dirty="0"/>
              <a:t>able to position </a:t>
            </a:r>
            <a:r>
              <a:rPr lang="en-NZ" dirty="0" smtClean="0"/>
              <a:t>it in </a:t>
            </a:r>
            <a:r>
              <a:rPr lang="en-NZ" dirty="0"/>
              <a:t>relation to the </a:t>
            </a:r>
            <a:r>
              <a:rPr lang="en-NZ" dirty="0" smtClean="0"/>
              <a:t>“</a:t>
            </a:r>
            <a:r>
              <a:rPr lang="en-NZ" dirty="0" smtClean="0">
                <a:solidFill>
                  <a:srgbClr val="025198"/>
                </a:solidFill>
              </a:rPr>
              <a:t>Understanding Faith – Religious Education Curriculum Statement for Catholic Secondary Schools – Years 9-13</a:t>
            </a:r>
            <a:r>
              <a:rPr lang="en-NZ" dirty="0" smtClean="0"/>
              <a:t>”</a:t>
            </a:r>
            <a:endParaRPr lang="en-NZ" dirty="0"/>
          </a:p>
        </p:txBody>
      </p:sp>
      <p:pic>
        <p:nvPicPr>
          <p:cNvPr id="5" name="Picture 4"/>
          <p:cNvPicPr>
            <a:picLocks noChangeAspect="1"/>
          </p:cNvPicPr>
          <p:nvPr/>
        </p:nvPicPr>
        <p:blipFill>
          <a:blip r:embed="rId4"/>
          <a:stretch>
            <a:fillRect/>
          </a:stretch>
        </p:blipFill>
        <p:spPr>
          <a:xfrm rot="21145983">
            <a:off x="4257728" y="4985694"/>
            <a:ext cx="1366991" cy="1772816"/>
          </a:xfrm>
          <a:prstGeom prst="rect">
            <a:avLst/>
          </a:prstGeom>
        </p:spPr>
      </p:pic>
      <p:pic>
        <p:nvPicPr>
          <p:cNvPr id="11" name="Picture 10"/>
          <p:cNvPicPr>
            <a:picLocks noChangeAspect="1"/>
          </p:cNvPicPr>
          <p:nvPr/>
        </p:nvPicPr>
        <p:blipFill>
          <a:blip r:embed="rId5"/>
          <a:stretch>
            <a:fillRect/>
          </a:stretch>
        </p:blipFill>
        <p:spPr>
          <a:xfrm rot="389449">
            <a:off x="9550388" y="1119433"/>
            <a:ext cx="2164233" cy="3059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0"/>
                                        <p:tgtEl>
                                          <p:spTgt spid="15"/>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Let’s have a look…</a:t>
            </a:r>
          </a:p>
        </p:txBody>
      </p:sp>
      <p:sp>
        <p:nvSpPr>
          <p:cNvPr id="9" name="Content Placeholder 8"/>
          <p:cNvSpPr>
            <a:spLocks noGrp="1"/>
          </p:cNvSpPr>
          <p:nvPr>
            <p:ph idx="1"/>
          </p:nvPr>
        </p:nvSpPr>
        <p:spPr>
          <a:xfrm>
            <a:off x="838200" y="1825624"/>
            <a:ext cx="10515600" cy="4699719"/>
          </a:xfrm>
        </p:spPr>
        <p:txBody>
          <a:bodyPr>
            <a:normAutofit lnSpcReduction="10000"/>
          </a:bodyPr>
          <a:lstStyle/>
          <a:p>
            <a:r>
              <a:rPr lang="en-NZ" dirty="0" smtClean="0"/>
              <a:t>Compare the ‘Forewords’ of each document</a:t>
            </a:r>
          </a:p>
          <a:p>
            <a:pPr lvl="1"/>
            <a:r>
              <a:rPr lang="en-NZ" dirty="0" smtClean="0"/>
              <a:t>What’s different or the same?</a:t>
            </a:r>
            <a:br>
              <a:rPr lang="en-NZ" dirty="0" smtClean="0"/>
            </a:br>
            <a:endParaRPr lang="en-NZ" dirty="0" smtClean="0"/>
          </a:p>
          <a:p>
            <a:r>
              <a:rPr lang="en-NZ" dirty="0" smtClean="0"/>
              <a:t>Then, read the Introduction</a:t>
            </a:r>
            <a:br>
              <a:rPr lang="en-NZ" dirty="0" smtClean="0"/>
            </a:br>
            <a:r>
              <a:rPr lang="en-NZ" dirty="0" smtClean="0"/>
              <a:t>of the REBD.</a:t>
            </a:r>
          </a:p>
          <a:p>
            <a:pPr lvl="1"/>
            <a:r>
              <a:rPr lang="en-NZ" dirty="0" smtClean="0"/>
              <a:t>How does that resonate with</a:t>
            </a:r>
            <a:br>
              <a:rPr lang="en-NZ" dirty="0" smtClean="0"/>
            </a:br>
            <a:r>
              <a:rPr lang="en-NZ" dirty="0" smtClean="0"/>
              <a:t>Vision Statement on</a:t>
            </a:r>
            <a:br>
              <a:rPr lang="en-NZ" dirty="0" smtClean="0"/>
            </a:br>
            <a:r>
              <a:rPr lang="en-NZ" dirty="0" smtClean="0"/>
              <a:t>p7 of the UF-RECS?</a:t>
            </a:r>
          </a:p>
          <a:p>
            <a:pPr lvl="1"/>
            <a:endParaRPr lang="en-NZ" dirty="0"/>
          </a:p>
          <a:p>
            <a:r>
              <a:rPr lang="en-NZ" dirty="0" smtClean="0"/>
              <a:t>Now, consider the </a:t>
            </a:r>
            <a:br>
              <a:rPr lang="en-NZ" dirty="0" smtClean="0"/>
            </a:br>
            <a:r>
              <a:rPr lang="en-NZ" dirty="0" smtClean="0"/>
              <a:t>Conclusion p21</a:t>
            </a:r>
            <a:endParaRPr lang="en-NZ" dirty="0"/>
          </a:p>
        </p:txBody>
      </p:sp>
      <p:grpSp>
        <p:nvGrpSpPr>
          <p:cNvPr id="3" name="Group 2"/>
          <p:cNvGrpSpPr/>
          <p:nvPr/>
        </p:nvGrpSpPr>
        <p:grpSpPr>
          <a:xfrm>
            <a:off x="4220298" y="876818"/>
            <a:ext cx="7534013" cy="5856586"/>
            <a:chOff x="4220298" y="876818"/>
            <a:chExt cx="7534013" cy="5856586"/>
          </a:xfrm>
        </p:grpSpPr>
        <p:graphicFrame>
          <p:nvGraphicFramePr>
            <p:cNvPr id="6" name="Diagram 5"/>
            <p:cNvGraphicFramePr/>
            <p:nvPr>
              <p:extLst>
                <p:ext uri="{D42A27DB-BD31-4B8C-83A1-F6EECF244321}">
                  <p14:modId xmlns:p14="http://schemas.microsoft.com/office/powerpoint/2010/main" val="1975063955"/>
                </p:ext>
              </p:extLst>
            </p:nvPr>
          </p:nvGraphicFramePr>
          <p:xfrm>
            <a:off x="5447928" y="2780928"/>
            <a:ext cx="5792192" cy="3893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p:cNvPicPr>
              <a:picLocks noChangeAspect="1"/>
            </p:cNvPicPr>
            <p:nvPr/>
          </p:nvPicPr>
          <p:blipFill>
            <a:blip r:embed="rId8"/>
            <a:stretch>
              <a:fillRect/>
            </a:stretch>
          </p:blipFill>
          <p:spPr>
            <a:xfrm rot="21145983">
              <a:off x="4220298" y="4419684"/>
              <a:ext cx="1784074" cy="2313720"/>
            </a:xfrm>
            <a:prstGeom prst="rect">
              <a:avLst/>
            </a:prstGeom>
          </p:spPr>
        </p:pic>
        <p:pic>
          <p:nvPicPr>
            <p:cNvPr id="15" name="Picture 14"/>
            <p:cNvPicPr>
              <a:picLocks noChangeAspect="1"/>
            </p:cNvPicPr>
            <p:nvPr/>
          </p:nvPicPr>
          <p:blipFill>
            <a:blip r:embed="rId9"/>
            <a:stretch>
              <a:fillRect/>
            </a:stretch>
          </p:blipFill>
          <p:spPr>
            <a:xfrm rot="389449">
              <a:off x="9982484" y="876818"/>
              <a:ext cx="1771827" cy="25046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10"/>
          <a:stretch>
            <a:fillRect/>
          </a:stretch>
        </p:blipFill>
        <p:spPr>
          <a:xfrm rot="411100">
            <a:off x="8273928" y="1300935"/>
            <a:ext cx="3853673" cy="5355952"/>
          </a:xfrm>
          <a:prstGeom prst="rect">
            <a:avLst/>
          </a:prstGeom>
        </p:spPr>
      </p:pic>
    </p:spTree>
    <p:extLst>
      <p:ext uri="{BB962C8B-B14F-4D97-AF65-F5344CB8AC3E}">
        <p14:creationId xmlns:p14="http://schemas.microsoft.com/office/powerpoint/2010/main" val="41741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0" presetClass="exit" presetSubtype="0" fill="hold" nodeType="after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So…</a:t>
            </a:r>
          </a:p>
        </p:txBody>
      </p:sp>
      <p:sp>
        <p:nvSpPr>
          <p:cNvPr id="3" name="Content Placeholder 2"/>
          <p:cNvSpPr>
            <a:spLocks noGrp="1"/>
          </p:cNvSpPr>
          <p:nvPr>
            <p:ph idx="1"/>
          </p:nvPr>
        </p:nvSpPr>
        <p:spPr/>
        <p:txBody>
          <a:bodyPr/>
          <a:lstStyle/>
          <a:p>
            <a:r>
              <a:rPr lang="en-NZ" dirty="0" smtClean="0"/>
              <a:t>Does the REBD replace the </a:t>
            </a:r>
            <a:br>
              <a:rPr lang="en-NZ" dirty="0" smtClean="0"/>
            </a:br>
            <a:r>
              <a:rPr lang="en-NZ" dirty="0" smtClean="0"/>
              <a:t>RE Curriculum Statement?</a:t>
            </a:r>
            <a:br>
              <a:rPr lang="en-NZ" dirty="0" smtClean="0"/>
            </a:br>
            <a:endParaRPr lang="en-NZ" dirty="0" smtClean="0"/>
          </a:p>
          <a:p>
            <a:r>
              <a:rPr lang="en-NZ" dirty="0" smtClean="0"/>
              <a:t>We still have one Curriculum, we still teach the same body of knowledge.</a:t>
            </a:r>
            <a:br>
              <a:rPr lang="en-NZ" dirty="0" smtClean="0"/>
            </a:br>
            <a:endParaRPr lang="en-NZ" dirty="0" smtClean="0"/>
          </a:p>
          <a:p>
            <a:r>
              <a:rPr lang="en-NZ" sz="4000" dirty="0" smtClean="0">
                <a:solidFill>
                  <a:srgbClr val="007854"/>
                </a:solidFill>
              </a:rPr>
              <a:t>And, the SREBD simply revisits CONTEXT and gives some GUIDANCE for teaching RE TODAY.</a:t>
            </a:r>
            <a:endParaRPr lang="en-NZ" sz="4000" dirty="0">
              <a:solidFill>
                <a:srgbClr val="007854"/>
              </a:solidFill>
            </a:endParaRPr>
          </a:p>
          <a:p>
            <a:endParaRPr lang="en-NZ" dirty="0"/>
          </a:p>
        </p:txBody>
      </p:sp>
      <p:grpSp>
        <p:nvGrpSpPr>
          <p:cNvPr id="7" name="Group 6"/>
          <p:cNvGrpSpPr/>
          <p:nvPr/>
        </p:nvGrpSpPr>
        <p:grpSpPr>
          <a:xfrm>
            <a:off x="6312024" y="1027906"/>
            <a:ext cx="1657439" cy="1606801"/>
            <a:chOff x="6166753" y="217782"/>
            <a:chExt cx="3613128" cy="2945811"/>
          </a:xfrm>
        </p:grpSpPr>
        <p:sp>
          <p:nvSpPr>
            <p:cNvPr id="6" name="Oval 5"/>
            <p:cNvSpPr/>
            <p:nvPr/>
          </p:nvSpPr>
          <p:spPr>
            <a:xfrm>
              <a:off x="7680176" y="830220"/>
              <a:ext cx="1872208" cy="2016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3"/>
            <a:stretch>
              <a:fillRect/>
            </a:stretch>
          </p:blipFill>
          <p:spPr>
            <a:xfrm rot="1047954">
              <a:off x="6166753" y="217782"/>
              <a:ext cx="3613128" cy="2945811"/>
            </a:xfrm>
            <a:prstGeom prst="rect">
              <a:avLst/>
            </a:prstGeom>
          </p:spPr>
        </p:pic>
      </p:grpSp>
      <p:grpSp>
        <p:nvGrpSpPr>
          <p:cNvPr id="13" name="Group 12"/>
          <p:cNvGrpSpPr/>
          <p:nvPr/>
        </p:nvGrpSpPr>
        <p:grpSpPr>
          <a:xfrm>
            <a:off x="8389722" y="458513"/>
            <a:ext cx="3561087" cy="2220737"/>
            <a:chOff x="8389722" y="458513"/>
            <a:chExt cx="3561087" cy="2220737"/>
          </a:xfrm>
        </p:grpSpPr>
        <p:pic>
          <p:nvPicPr>
            <p:cNvPr id="11" name="Picture 10"/>
            <p:cNvPicPr>
              <a:picLocks noChangeAspect="1"/>
            </p:cNvPicPr>
            <p:nvPr/>
          </p:nvPicPr>
          <p:blipFill>
            <a:blip r:embed="rId4"/>
            <a:stretch>
              <a:fillRect/>
            </a:stretch>
          </p:blipFill>
          <p:spPr>
            <a:xfrm rot="21145983">
              <a:off x="8389722" y="458513"/>
              <a:ext cx="1712376" cy="2220737"/>
            </a:xfrm>
            <a:prstGeom prst="rect">
              <a:avLst/>
            </a:prstGeom>
          </p:spPr>
        </p:pic>
        <p:pic>
          <p:nvPicPr>
            <p:cNvPr id="12" name="Picture 11"/>
            <p:cNvPicPr>
              <a:picLocks noChangeAspect="1"/>
            </p:cNvPicPr>
            <p:nvPr/>
          </p:nvPicPr>
          <p:blipFill>
            <a:blip r:embed="rId5"/>
            <a:stretch>
              <a:fillRect/>
            </a:stretch>
          </p:blipFill>
          <p:spPr>
            <a:xfrm rot="389449">
              <a:off x="10488491" y="552724"/>
              <a:ext cx="1462318" cy="20671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9991356" y="692696"/>
              <a:ext cx="574809" cy="769441"/>
            </a:xfrm>
            <a:prstGeom prst="rect">
              <a:avLst/>
            </a:prstGeom>
            <a:noFill/>
          </p:spPr>
          <p:txBody>
            <a:bodyPr wrap="square" rtlCol="0">
              <a:spAutoFit/>
            </a:bodyPr>
            <a:lstStyle/>
            <a:p>
              <a:r>
                <a:rPr lang="en-NZ" sz="4400" dirty="0">
                  <a:solidFill>
                    <a:schemeClr val="accent4">
                      <a:lumMod val="75000"/>
                    </a:schemeClr>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8911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smtClean="0">
                <a:solidFill>
                  <a:srgbClr val="FFC000"/>
                </a:solidFill>
                <a:latin typeface="+mn-lt"/>
              </a:rPr>
              <a:t>It’s designed to be used for…</a:t>
            </a:r>
            <a:endParaRPr lang="en-NZ" dirty="0">
              <a:solidFill>
                <a:srgbClr val="FFC000"/>
              </a:solidFill>
              <a:latin typeface="+mn-lt"/>
            </a:endParaRPr>
          </a:p>
        </p:txBody>
      </p:sp>
      <p:sp>
        <p:nvSpPr>
          <p:cNvPr id="3" name="Content Placeholder 2"/>
          <p:cNvSpPr>
            <a:spLocks noGrp="1"/>
          </p:cNvSpPr>
          <p:nvPr>
            <p:ph idx="1"/>
          </p:nvPr>
        </p:nvSpPr>
        <p:spPr>
          <a:xfrm>
            <a:off x="838200" y="2204864"/>
            <a:ext cx="10515600" cy="3972098"/>
          </a:xfrm>
        </p:spPr>
        <p:txBody>
          <a:bodyPr/>
          <a:lstStyle/>
          <a:p>
            <a:r>
              <a:rPr lang="en-NZ" dirty="0" smtClean="0"/>
              <a:t>Reminding and/or informing </a:t>
            </a:r>
            <a:r>
              <a:rPr lang="en-NZ" dirty="0"/>
              <a:t>BOTs, whānau, teachers </a:t>
            </a:r>
            <a:r>
              <a:rPr lang="en-NZ" dirty="0" smtClean="0"/>
              <a:t/>
            </a:r>
            <a:br>
              <a:rPr lang="en-NZ" dirty="0" smtClean="0"/>
            </a:br>
            <a:r>
              <a:rPr lang="en-NZ" dirty="0" smtClean="0"/>
              <a:t>etc</a:t>
            </a:r>
            <a:r>
              <a:rPr lang="en-NZ" dirty="0"/>
              <a:t>. </a:t>
            </a:r>
            <a:r>
              <a:rPr lang="en-NZ" dirty="0" smtClean="0"/>
              <a:t>what Religious Education </a:t>
            </a:r>
            <a:r>
              <a:rPr lang="en-NZ" dirty="0"/>
              <a:t>is all about</a:t>
            </a:r>
            <a:r>
              <a:rPr lang="en-NZ" dirty="0" smtClean="0"/>
              <a:t>. </a:t>
            </a:r>
          </a:p>
          <a:p>
            <a:pPr lvl="1"/>
            <a:r>
              <a:rPr lang="en-NZ" dirty="0" smtClean="0"/>
              <a:t>It supports the significance and importance of RE in Catholic schools.</a:t>
            </a:r>
          </a:p>
          <a:p>
            <a:r>
              <a:rPr lang="en-NZ" dirty="0" smtClean="0"/>
              <a:t>Encouraging a new look at RE at your place. </a:t>
            </a:r>
          </a:p>
          <a:p>
            <a:r>
              <a:rPr lang="en-NZ" dirty="0" smtClean="0"/>
              <a:t>Generating reflection and discussion around how the Understanding Faith curriculum is being implemented.</a:t>
            </a:r>
          </a:p>
          <a:p>
            <a:r>
              <a:rPr lang="en-NZ" dirty="0" smtClean="0"/>
              <a:t>Developing a shared understanding of RE from which we can move to a new RE curriculum.</a:t>
            </a:r>
          </a:p>
          <a:p>
            <a:endParaRPr lang="en-NZ" dirty="0"/>
          </a:p>
          <a:p>
            <a:pPr lvl="1"/>
            <a:endParaRPr lang="en-NZ" dirty="0">
              <a:solidFill>
                <a:srgbClr val="007854"/>
              </a:solidFill>
            </a:endParaRPr>
          </a:p>
          <a:p>
            <a:endParaRPr lang="en-NZ" dirty="0"/>
          </a:p>
        </p:txBody>
      </p:sp>
      <p:pic>
        <p:nvPicPr>
          <p:cNvPr id="14" name="Picture 13"/>
          <p:cNvPicPr>
            <a:picLocks noChangeAspect="1"/>
          </p:cNvPicPr>
          <p:nvPr/>
        </p:nvPicPr>
        <p:blipFill>
          <a:blip r:embed="rId3"/>
          <a:stretch>
            <a:fillRect/>
          </a:stretch>
        </p:blipFill>
        <p:spPr>
          <a:xfrm rot="389449">
            <a:off x="10488491" y="552724"/>
            <a:ext cx="1462318" cy="20671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09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FFC000"/>
                </a:solidFill>
                <a:latin typeface="+mn-lt"/>
              </a:rPr>
              <a:t>The </a:t>
            </a:r>
            <a:r>
              <a:rPr lang="en-NZ" dirty="0" smtClean="0">
                <a:solidFill>
                  <a:srgbClr val="FFC000"/>
                </a:solidFill>
                <a:latin typeface="+mn-lt"/>
              </a:rPr>
              <a:t>SREBD </a:t>
            </a:r>
            <a:r>
              <a:rPr lang="en-NZ" dirty="0">
                <a:solidFill>
                  <a:srgbClr val="FFC000"/>
                </a:solidFill>
                <a:latin typeface="+mn-lt"/>
              </a:rPr>
              <a:t>at a Glance…</a:t>
            </a:r>
          </a:p>
        </p:txBody>
      </p:sp>
      <p:sp>
        <p:nvSpPr>
          <p:cNvPr id="3" name="Content Placeholder 2"/>
          <p:cNvSpPr>
            <a:spLocks noGrp="1"/>
          </p:cNvSpPr>
          <p:nvPr>
            <p:ph idx="1"/>
          </p:nvPr>
        </p:nvSpPr>
        <p:spPr>
          <a:xfrm>
            <a:off x="838200" y="1825624"/>
            <a:ext cx="10658400" cy="4771727"/>
          </a:xfrm>
        </p:spPr>
        <p:txBody>
          <a:bodyPr>
            <a:normAutofit fontScale="92500" lnSpcReduction="10000"/>
          </a:bodyPr>
          <a:lstStyle/>
          <a:p>
            <a:pPr marL="0" indent="0">
              <a:buNone/>
            </a:pPr>
            <a:r>
              <a:rPr lang="en-NZ" dirty="0" smtClean="0">
                <a:solidFill>
                  <a:srgbClr val="007854"/>
                </a:solidFill>
              </a:rPr>
              <a:t>The main headings of the REBD are intended to convey the key ideas of the contents:</a:t>
            </a:r>
          </a:p>
          <a:p>
            <a:r>
              <a:rPr lang="en-NZ" b="1" dirty="0" smtClean="0"/>
              <a:t>Being </a:t>
            </a:r>
            <a:r>
              <a:rPr lang="en-NZ" b="1" dirty="0"/>
              <a:t>Spiritual </a:t>
            </a:r>
            <a:r>
              <a:rPr lang="en-NZ" b="1" dirty="0" smtClean="0"/>
              <a:t>- Te </a:t>
            </a:r>
            <a:r>
              <a:rPr lang="en-NZ" b="1" dirty="0" err="1"/>
              <a:t>Taha</a:t>
            </a:r>
            <a:r>
              <a:rPr lang="en-NZ" b="1" dirty="0"/>
              <a:t> Wairua </a:t>
            </a:r>
            <a:r>
              <a:rPr lang="en-NZ" b="1" dirty="0" smtClean="0"/>
              <a:t/>
            </a:r>
            <a:br>
              <a:rPr lang="en-NZ" b="1" dirty="0" smtClean="0"/>
            </a:br>
            <a:r>
              <a:rPr lang="en-NZ" dirty="0" smtClean="0"/>
              <a:t>Being Catholic Today. Young People’s spirituality is diverse, modelled by teachers [and] oriented towards Jesus.</a:t>
            </a:r>
          </a:p>
          <a:p>
            <a:r>
              <a:rPr lang="en-NZ" b="1" dirty="0"/>
              <a:t>Considering our Learners </a:t>
            </a:r>
            <a:r>
              <a:rPr lang="en-NZ" b="1" dirty="0" smtClean="0"/>
              <a:t>- </a:t>
            </a:r>
            <a:r>
              <a:rPr lang="en-NZ" b="1" dirty="0" err="1" smtClean="0"/>
              <a:t>Ngā</a:t>
            </a:r>
            <a:r>
              <a:rPr lang="en-NZ" b="1" dirty="0" smtClean="0"/>
              <a:t> </a:t>
            </a:r>
            <a:r>
              <a:rPr lang="en-NZ" b="1" dirty="0" err="1"/>
              <a:t>Ākonga</a:t>
            </a:r>
            <a:r>
              <a:rPr lang="en-NZ" b="1" dirty="0"/>
              <a:t> </a:t>
            </a:r>
            <a:r>
              <a:rPr lang="en-NZ" dirty="0" smtClean="0"/>
              <a:t/>
            </a:r>
            <a:br>
              <a:rPr lang="en-NZ" dirty="0" smtClean="0"/>
            </a:br>
            <a:r>
              <a:rPr lang="en-NZ" dirty="0" smtClean="0"/>
              <a:t>Widely varied, seeking to belong, come as you are.</a:t>
            </a:r>
          </a:p>
          <a:p>
            <a:r>
              <a:rPr lang="en-NZ" b="1" dirty="0" smtClean="0"/>
              <a:t>Being </a:t>
            </a:r>
            <a:r>
              <a:rPr lang="en-NZ" b="1" dirty="0"/>
              <a:t>Bi-Cultural </a:t>
            </a:r>
            <a:r>
              <a:rPr lang="en-NZ" b="1" dirty="0" smtClean="0"/>
              <a:t>- Te </a:t>
            </a:r>
            <a:r>
              <a:rPr lang="en-NZ" b="1" dirty="0" err="1" smtClean="0"/>
              <a:t>Tikanga-rua</a:t>
            </a:r>
            <a:r>
              <a:rPr lang="en-NZ" b="1" dirty="0" smtClean="0"/>
              <a:t> </a:t>
            </a:r>
            <a:br>
              <a:rPr lang="en-NZ" b="1" dirty="0" smtClean="0"/>
            </a:br>
            <a:r>
              <a:rPr lang="en-NZ" dirty="0" err="1" smtClean="0"/>
              <a:t>Taonga</a:t>
            </a:r>
            <a:r>
              <a:rPr lang="en-NZ" dirty="0" smtClean="0"/>
              <a:t>, </a:t>
            </a:r>
            <a:r>
              <a:rPr lang="en-NZ" dirty="0" err="1" smtClean="0"/>
              <a:t>Ako</a:t>
            </a:r>
            <a:r>
              <a:rPr lang="en-NZ" dirty="0" smtClean="0"/>
              <a:t> [and] </a:t>
            </a:r>
            <a:r>
              <a:rPr lang="en-NZ" dirty="0" err="1" smtClean="0"/>
              <a:t>Whānau</a:t>
            </a:r>
            <a:r>
              <a:rPr lang="en-NZ" dirty="0" smtClean="0"/>
              <a:t> </a:t>
            </a:r>
          </a:p>
          <a:p>
            <a:r>
              <a:rPr lang="en-NZ" b="1" dirty="0" smtClean="0"/>
              <a:t>Understanding Religious Education - Te </a:t>
            </a:r>
            <a:r>
              <a:rPr lang="en-NZ" b="1" dirty="0" err="1"/>
              <a:t>Mātauranga</a:t>
            </a:r>
            <a:r>
              <a:rPr lang="en-NZ" b="1" dirty="0"/>
              <a:t> </a:t>
            </a:r>
            <a:r>
              <a:rPr lang="en-NZ" b="1" dirty="0" err="1" smtClean="0"/>
              <a:t>Whakapono</a:t>
            </a:r>
            <a:r>
              <a:rPr lang="en-NZ" b="1" dirty="0" smtClean="0"/>
              <a:t> </a:t>
            </a:r>
            <a:r>
              <a:rPr lang="en-NZ" dirty="0" smtClean="0"/>
              <a:t>Growing together in a climate of faith.</a:t>
            </a:r>
          </a:p>
          <a:p>
            <a:pPr lvl="1"/>
            <a:endParaRPr lang="en-NZ" dirty="0" smtClean="0"/>
          </a:p>
          <a:p>
            <a:pPr lvl="1"/>
            <a:endParaRPr lang="en-NZ" dirty="0"/>
          </a:p>
        </p:txBody>
      </p:sp>
    </p:spTree>
    <p:extLst>
      <p:ext uri="{BB962C8B-B14F-4D97-AF65-F5344CB8AC3E}">
        <p14:creationId xmlns:p14="http://schemas.microsoft.com/office/powerpoint/2010/main" val="31896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7616</TotalTime>
  <Words>1967</Words>
  <Application>Microsoft Office PowerPoint</Application>
  <PresentationFormat>Widescreen</PresentationFormat>
  <Paragraphs>173</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Calibri Light</vt:lpstr>
      <vt:lpstr>Trebuchet MS</vt:lpstr>
      <vt:lpstr>Wingdings</vt:lpstr>
      <vt:lpstr>Arial</vt:lpstr>
      <vt:lpstr>Diseño predeterminado</vt:lpstr>
      <vt:lpstr>Breaking Open  the SREBD</vt:lpstr>
      <vt:lpstr>Blessing - Karakia</vt:lpstr>
      <vt:lpstr>Blessing - Karakia</vt:lpstr>
      <vt:lpstr>First of all…</vt:lpstr>
      <vt:lpstr>Session 1 - Overview</vt:lpstr>
      <vt:lpstr>Let’s have a look…</vt:lpstr>
      <vt:lpstr>So…</vt:lpstr>
      <vt:lpstr>It’s designed to be used for…</vt:lpstr>
      <vt:lpstr>The SREBD at a Glance…</vt:lpstr>
      <vt:lpstr>The SREBD at a Glance…</vt:lpstr>
      <vt:lpstr>The SREBD at a Glance…</vt:lpstr>
      <vt:lpstr>What does all that mean for me?</vt:lpstr>
      <vt:lpstr>Think and Share</vt:lpstr>
      <vt:lpstr>So… to support more wonderful RE…</vt:lpstr>
      <vt:lpstr>Where else does the ‘bridge’ take us?</vt:lpstr>
      <vt:lpstr>Where else does the ‘bridge’ take us?</vt:lpstr>
      <vt:lpstr>Session 1 - Overview</vt:lpstr>
      <vt:lpstr>Scripture to finish with…</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726</cp:revision>
  <cp:lastPrinted>2018-01-22T00:25:44Z</cp:lastPrinted>
  <dcterms:created xsi:type="dcterms:W3CDTF">2010-05-23T14:28:12Z</dcterms:created>
  <dcterms:modified xsi:type="dcterms:W3CDTF">2018-10-25T03:21:14Z</dcterms:modified>
</cp:coreProperties>
</file>