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4" r:id="rId3"/>
    <p:sldMasterId id="2147483696" r:id="rId4"/>
  </p:sldMasterIdLst>
  <p:notesMasterIdLst>
    <p:notesMasterId r:id="rId25"/>
  </p:notesMasterIdLst>
  <p:sldIdLst>
    <p:sldId id="299" r:id="rId5"/>
    <p:sldId id="300" r:id="rId6"/>
    <p:sldId id="301" r:id="rId7"/>
    <p:sldId id="261" r:id="rId8"/>
    <p:sldId id="275" r:id="rId9"/>
    <p:sldId id="276" r:id="rId10"/>
    <p:sldId id="279" r:id="rId11"/>
    <p:sldId id="280" r:id="rId12"/>
    <p:sldId id="281" r:id="rId13"/>
    <p:sldId id="282" r:id="rId14"/>
    <p:sldId id="283" r:id="rId15"/>
    <p:sldId id="291" r:id="rId16"/>
    <p:sldId id="292" r:id="rId17"/>
    <p:sldId id="293" r:id="rId18"/>
    <p:sldId id="305" r:id="rId19"/>
    <p:sldId id="306" r:id="rId20"/>
    <p:sldId id="296" r:id="rId21"/>
    <p:sldId id="304" r:id="rId22"/>
    <p:sldId id="302" r:id="rId23"/>
    <p:sldId id="303"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Trebuchet MS" panose="020B0603020202020204" pitchFamily="34" charset="0"/>
      <p:regular r:id="rId32"/>
      <p:bold r:id="rId33"/>
      <p:italic r:id="rId34"/>
      <p:boldItalic r:id="rId35"/>
    </p:embeddedFont>
  </p:embeddedFontLst>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MacLeod" initials="CM" lastIdx="1" clrIdx="0">
    <p:extLst>
      <p:ext uri="{19B8F6BF-5375-455C-9EA6-DF929625EA0E}">
        <p15:presenceInfo xmlns:p15="http://schemas.microsoft.com/office/powerpoint/2012/main" userId="74f0274d88aeee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54"/>
    <a:srgbClr val="CC6600"/>
    <a:srgbClr val="000058"/>
    <a:srgbClr val="025198"/>
    <a:srgbClr val="422C16"/>
    <a:srgbClr val="0C788E"/>
    <a:srgbClr val="000099"/>
    <a:srgbClr val="1C1C1C"/>
    <a:srgbClr val="660066"/>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5" autoAdjust="0"/>
    <p:restoredTop sz="76079" autoAdjust="0"/>
  </p:normalViewPr>
  <p:slideViewPr>
    <p:cSldViewPr>
      <p:cViewPr varScale="1">
        <p:scale>
          <a:sx n="83" d="100"/>
          <a:sy n="83" d="100"/>
        </p:scale>
        <p:origin x="699" y="5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4B5AD-2F3F-48C2-A11F-93A816D6DE62}" type="datetimeFigureOut">
              <a:rPr lang="en-NZ" smtClean="0"/>
              <a:t>25/10/2018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8B01F-9735-4A3D-99B8-1742AA4E3C96}" type="slidenum">
              <a:rPr lang="en-NZ" smtClean="0"/>
              <a:t>‹#›</a:t>
            </a:fld>
            <a:endParaRPr lang="en-NZ"/>
          </a:p>
        </p:txBody>
      </p:sp>
    </p:spTree>
    <p:extLst>
      <p:ext uri="{BB962C8B-B14F-4D97-AF65-F5344CB8AC3E}">
        <p14:creationId xmlns:p14="http://schemas.microsoft.com/office/powerpoint/2010/main" val="9864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Quick note – The SREBD has been written with input from NCRS, Bishops, REAs, Teachers,</a:t>
            </a:r>
            <a:r>
              <a:rPr lang="en-NZ" baseline="0" dirty="0" smtClean="0"/>
              <a:t> and lots of anecdotal evidence from families and whānau. It has been written to help secondary teachers teach RE – not just to create more work. </a:t>
            </a:r>
            <a:endParaRPr lang="en-NZ" dirty="0" smtClean="0"/>
          </a:p>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solidFill>
                  <a:prstClr val="black"/>
                </a:solidFill>
              </a:rPr>
              <a:pPr/>
              <a:t>1</a:t>
            </a:fld>
            <a:endParaRPr lang="en-NZ">
              <a:solidFill>
                <a:prstClr val="black"/>
              </a:solidFill>
            </a:endParaRPr>
          </a:p>
        </p:txBody>
      </p:sp>
    </p:spTree>
    <p:extLst>
      <p:ext uri="{BB962C8B-B14F-4D97-AF65-F5344CB8AC3E}">
        <p14:creationId xmlns:p14="http://schemas.microsoft.com/office/powerpoint/2010/main" val="3213391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Just </a:t>
            </a:r>
            <a:r>
              <a:rPr lang="en-NZ" dirty="0" err="1" smtClean="0"/>
              <a:t>gotta</a:t>
            </a:r>
            <a:r>
              <a:rPr lang="en-NZ" dirty="0" smtClean="0"/>
              <a:t> love this!</a:t>
            </a:r>
            <a:r>
              <a:rPr lang="en-NZ" baseline="0" dirty="0" smtClean="0"/>
              <a:t> Sometimes, we’ve just have to strap on the helmet, goggles and wings and go for it.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10</a:t>
            </a:fld>
            <a:endParaRPr lang="en-NZ"/>
          </a:p>
        </p:txBody>
      </p:sp>
    </p:spTree>
    <p:extLst>
      <p:ext uri="{BB962C8B-B14F-4D97-AF65-F5344CB8AC3E}">
        <p14:creationId xmlns:p14="http://schemas.microsoft.com/office/powerpoint/2010/main" val="2699122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Now, having said all that – one elephant in</a:t>
            </a:r>
            <a:r>
              <a:rPr lang="en-NZ" baseline="0" dirty="0" smtClean="0"/>
              <a:t> the room (or mouse) is that RE is </a:t>
            </a:r>
            <a:r>
              <a:rPr lang="en-NZ" b="1" baseline="0" dirty="0" smtClean="0"/>
              <a:t>NOT</a:t>
            </a:r>
            <a:r>
              <a:rPr lang="en-NZ" baseline="0" dirty="0" smtClean="0"/>
              <a:t> directly about Evangelisation. We are NOT trying to convert anyone in RE, but… we </a:t>
            </a:r>
            <a:r>
              <a:rPr lang="en-NZ" b="1" baseline="0" dirty="0" smtClean="0"/>
              <a:t>ARE</a:t>
            </a:r>
            <a:r>
              <a:rPr lang="en-NZ" baseline="0" dirty="0" smtClean="0"/>
              <a:t> trying to provide knowledge of the Good News in a way which is engaging and dynamic. As Pope Francis is so often saying we need to be honest and joyful about sharing in Jesus’ work, and sharing our own faith – and when we do so it is wonderful to see what happens. </a:t>
            </a:r>
          </a:p>
          <a:p>
            <a:endParaRPr lang="en-NZ" baseline="0" dirty="0" smtClean="0"/>
          </a:p>
          <a:p>
            <a:r>
              <a:rPr lang="en-NZ" baseline="0" dirty="0" smtClean="0"/>
              <a:t>If it’s scary, or confrontational – we’re probably not doing it right. (We also don’t need to, and shouldn’t be, apologetic about our Catholic Character. Going back to the ‘misconceptions’ slide, our schools are great ‘because they believe in Jesus’ not </a:t>
            </a:r>
            <a:r>
              <a:rPr lang="en-NZ" baseline="0" dirty="0" smtClean="0"/>
              <a:t>despite </a:t>
            </a:r>
            <a:r>
              <a:rPr lang="en-NZ" baseline="0" dirty="0" smtClean="0"/>
              <a:t>this belief.) </a:t>
            </a:r>
            <a:r>
              <a:rPr lang="en-NZ" baseline="0" dirty="0" smtClean="0">
                <a:sym typeface="Wingdings" panose="05000000000000000000" pitchFamily="2" charset="2"/>
              </a:rPr>
              <a:t></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11</a:t>
            </a:fld>
            <a:endParaRPr lang="en-NZ"/>
          </a:p>
        </p:txBody>
      </p:sp>
    </p:spTree>
    <p:extLst>
      <p:ext uri="{BB962C8B-B14F-4D97-AF65-F5344CB8AC3E}">
        <p14:creationId xmlns:p14="http://schemas.microsoft.com/office/powerpoint/2010/main" val="3370464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 without consulting the </a:t>
            </a:r>
            <a:r>
              <a:rPr lang="en-NZ" dirty="0" smtClean="0"/>
              <a:t>SREBD </a:t>
            </a:r>
            <a:r>
              <a:rPr lang="en-NZ" dirty="0" smtClean="0"/>
              <a:t>just have teachers</a:t>
            </a:r>
            <a:r>
              <a:rPr lang="en-NZ" baseline="0" dirty="0" smtClean="0"/>
              <a:t> chat among themselves about “What is RE?” (Once clicked to bring up the question a two minute timer bar will begin at the top.) Give them 2 minutes and then feedback to the large group. Be positive – there’s a lot of wisdom and experience in this area.</a:t>
            </a:r>
          </a:p>
          <a:p>
            <a:endParaRPr lang="en-NZ" baseline="0" dirty="0" smtClean="0"/>
          </a:p>
          <a:p>
            <a:r>
              <a:rPr lang="en-NZ" b="1" baseline="0" dirty="0" smtClean="0"/>
              <a:t>Then, get everyone to read </a:t>
            </a:r>
            <a:r>
              <a:rPr lang="en-NZ" b="1" baseline="0" dirty="0" smtClean="0"/>
              <a:t>p13, </a:t>
            </a:r>
            <a:r>
              <a:rPr lang="en-NZ" b="1" baseline="0" dirty="0" smtClean="0"/>
              <a:t>Understanding RE </a:t>
            </a:r>
            <a:r>
              <a:rPr lang="en-NZ" baseline="0" dirty="0" smtClean="0"/>
              <a:t>– Te </a:t>
            </a:r>
            <a:r>
              <a:rPr lang="en-NZ" baseline="0" dirty="0" err="1" smtClean="0"/>
              <a:t>Mātauranga</a:t>
            </a:r>
            <a:r>
              <a:rPr lang="en-NZ" baseline="0" dirty="0" smtClean="0"/>
              <a:t> Whakapono, and then move through each point on the rest of this slide. Allow, time at the end of this for comment from those gathered. </a:t>
            </a:r>
          </a:p>
          <a:p>
            <a:r>
              <a:rPr lang="en-NZ" baseline="0" dirty="0" smtClean="0"/>
              <a:t>Finish with – The headings highlight this slight shift in RE from being – “Just Knowledge” to also being about faith development. “Growing… Together… In a climate of faith.” Think of it a bit like this… “Currently, and it does vary, but RE is about 90/10. Ninety percent knowledge and a 10 percent focus on faith. Over the next few years we’re trying to nudge this towards a more 70/30 split. Yes, RE remains about gaining quality knowledge about things Catholic – but we’re being a bit more honest/hopeful in the REBD about wanting our young people and their </a:t>
            </a:r>
            <a:r>
              <a:rPr lang="en-NZ" baseline="0" dirty="0" err="1" smtClean="0"/>
              <a:t>whānau</a:t>
            </a:r>
            <a:r>
              <a:rPr lang="en-NZ" baseline="0" dirty="0" smtClean="0"/>
              <a:t> to personally engage in RE content.” (2017, Colin Macleod – Director NCRS.)</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12</a:t>
            </a:fld>
            <a:endParaRPr lang="en-NZ"/>
          </a:p>
        </p:txBody>
      </p:sp>
    </p:spTree>
    <p:extLst>
      <p:ext uri="{BB962C8B-B14F-4D97-AF65-F5344CB8AC3E}">
        <p14:creationId xmlns:p14="http://schemas.microsoft.com/office/powerpoint/2010/main" val="343178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a:t>
            </a:r>
            <a:r>
              <a:rPr lang="en-NZ" baseline="0" dirty="0" smtClean="0"/>
              <a:t> is a reminder from the last session 1 for the </a:t>
            </a:r>
            <a:r>
              <a:rPr lang="en-NZ" baseline="0" dirty="0" smtClean="0"/>
              <a:t>SREBD</a:t>
            </a:r>
            <a:r>
              <a:rPr lang="en-NZ" baseline="0" dirty="0" smtClean="0"/>
              <a:t>. </a:t>
            </a:r>
          </a:p>
          <a:p>
            <a:r>
              <a:rPr lang="en-NZ" baseline="0" dirty="0" smtClean="0"/>
              <a:t>Again, we are introducing the idea of aiming to completely re-write the RE Curriculum, with lots of teacher involvement from all over the country, over the next 5 years or so.</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13</a:t>
            </a:fld>
            <a:endParaRPr lang="en-NZ"/>
          </a:p>
        </p:txBody>
      </p:sp>
    </p:spTree>
    <p:extLst>
      <p:ext uri="{BB962C8B-B14F-4D97-AF65-F5344CB8AC3E}">
        <p14:creationId xmlns:p14="http://schemas.microsoft.com/office/powerpoint/2010/main" val="3283974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Just flick through these points</a:t>
            </a:r>
            <a:r>
              <a:rPr lang="en-NZ" baseline="0" dirty="0" smtClean="0"/>
              <a:t> – again as a reminder of what we covered in session 1. </a:t>
            </a:r>
          </a:p>
          <a:p>
            <a:r>
              <a:rPr lang="en-NZ" baseline="0" dirty="0" smtClean="0"/>
              <a:t>The, lead-in to the next slide - </a:t>
            </a:r>
            <a:r>
              <a:rPr lang="en-NZ" dirty="0" smtClean="0"/>
              <a:t>One of the really</a:t>
            </a:r>
            <a:r>
              <a:rPr lang="en-NZ" baseline="0" dirty="0" smtClean="0"/>
              <a:t> useful aspects of this is making the AAs &amp; AOs more accessible and trackable. And therefore able to be incorporated into RE more creatively.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14</a:t>
            </a:fld>
            <a:endParaRPr lang="en-NZ"/>
          </a:p>
        </p:txBody>
      </p:sp>
    </p:spTree>
    <p:extLst>
      <p:ext uri="{BB962C8B-B14F-4D97-AF65-F5344CB8AC3E}">
        <p14:creationId xmlns:p14="http://schemas.microsoft.com/office/powerpoint/2010/main" val="3930143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VERY IMPORTANT – No</a:t>
            </a:r>
            <a:r>
              <a:rPr lang="en-NZ" baseline="0" dirty="0" smtClean="0"/>
              <a:t> one is assuming staff haven’t already done this. But, we are looking at things ‘anew’. It’s a chance to step back and review what is happening. There is also no drive here for ‘change’. We’re not making work for DRSs or RE teachers. But we are wanting them to re-think what is going on at “their place”. </a:t>
            </a:r>
          </a:p>
          <a:p>
            <a:endParaRPr lang="en-NZ" baseline="0" dirty="0" smtClean="0"/>
          </a:p>
          <a:p>
            <a:r>
              <a:rPr lang="en-NZ" baseline="0" dirty="0" smtClean="0"/>
              <a:t>There is some older evidence that no school is teaching the entire UF RE curriculum. </a:t>
            </a:r>
          </a:p>
          <a:p>
            <a:endParaRPr lang="en-NZ" baseline="0" dirty="0" smtClean="0"/>
          </a:p>
          <a:p>
            <a:r>
              <a:rPr lang="en-NZ" baseline="0" dirty="0" smtClean="0"/>
              <a:t>It’s also possible that:</a:t>
            </a:r>
          </a:p>
          <a:p>
            <a:pPr marL="171450" indent="-171450">
              <a:buFont typeface="Arial" panose="020B0604020202020204" pitchFamily="34" charset="0"/>
              <a:buChar char="•"/>
            </a:pPr>
            <a:r>
              <a:rPr lang="en-NZ" baseline="0" dirty="0" smtClean="0"/>
              <a:t>DRSs may have done a lot of this work but RE teachers won’t always know the thinking behind it. (Especially if there have been changes in staffing.)</a:t>
            </a:r>
          </a:p>
          <a:p>
            <a:pPr marL="171450" indent="-171450">
              <a:buFont typeface="Arial" panose="020B0604020202020204" pitchFamily="34" charset="0"/>
              <a:buChar char="•"/>
            </a:pPr>
            <a:r>
              <a:rPr lang="en-NZ" baseline="0" dirty="0" smtClean="0"/>
              <a:t>If this session is run with a group of schools it’s a great chance to share what’s happening elsewhere.</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15</a:t>
            </a:fld>
            <a:endParaRPr lang="en-NZ"/>
          </a:p>
        </p:txBody>
      </p:sp>
    </p:spTree>
    <p:extLst>
      <p:ext uri="{BB962C8B-B14F-4D97-AF65-F5344CB8AC3E}">
        <p14:creationId xmlns:p14="http://schemas.microsoft.com/office/powerpoint/2010/main" val="3796614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Comment that:</a:t>
            </a:r>
          </a:p>
          <a:p>
            <a:pPr marL="171450" indent="-171450">
              <a:buFont typeface="Arial" panose="020B0604020202020204" pitchFamily="34" charset="0"/>
              <a:buChar char="•"/>
            </a:pPr>
            <a:r>
              <a:rPr lang="en-NZ" dirty="0" smtClean="0"/>
              <a:t>p22</a:t>
            </a:r>
            <a:r>
              <a:rPr lang="en-NZ" baseline="0" dirty="0" smtClean="0"/>
              <a:t> is ‘clickable’ so it’s designed to be easy to get from the topics to the AAs and AOs.</a:t>
            </a:r>
          </a:p>
          <a:p>
            <a:pPr marL="171450" indent="-171450">
              <a:buFont typeface="Arial" panose="020B0604020202020204" pitchFamily="34" charset="0"/>
              <a:buChar char="•"/>
            </a:pPr>
            <a:r>
              <a:rPr lang="en-NZ" baseline="0" dirty="0" smtClean="0"/>
              <a:t>The ‘strands’ were added after the programme had been written. They are a valiant attempt to create a sense of cohesion and ‘flow’ but it also doesn’t quite work. (We would aim to get this better in a new curriculum.)</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16</a:t>
            </a:fld>
            <a:endParaRPr lang="en-NZ"/>
          </a:p>
        </p:txBody>
      </p:sp>
    </p:spTree>
    <p:extLst>
      <p:ext uri="{BB962C8B-B14F-4D97-AF65-F5344CB8AC3E}">
        <p14:creationId xmlns:p14="http://schemas.microsoft.com/office/powerpoint/2010/main" val="474817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is something to</a:t>
            </a:r>
            <a:r>
              <a:rPr lang="en-NZ" baseline="0" dirty="0" smtClean="0"/>
              <a:t> draw us back to the deeper aspects within the REBD. People are encouraged to read p </a:t>
            </a:r>
            <a:r>
              <a:rPr lang="en-NZ" baseline="0" dirty="0" smtClean="0"/>
              <a:t>7 </a:t>
            </a:r>
            <a:r>
              <a:rPr lang="en-NZ" baseline="0" dirty="0" smtClean="0"/>
              <a:t>&amp; </a:t>
            </a:r>
            <a:r>
              <a:rPr lang="en-NZ" baseline="0" dirty="0" smtClean="0"/>
              <a:t>8 </a:t>
            </a:r>
            <a:r>
              <a:rPr lang="en-NZ" baseline="0" dirty="0" smtClean="0"/>
              <a:t>later in the week, or around a staff meeting, but they’ll be getting tired now. It’s really important to read it in a good space. </a:t>
            </a:r>
            <a:r>
              <a:rPr lang="en-NZ" baseline="0" dirty="0" smtClean="0">
                <a:sym typeface="Wingdings" panose="05000000000000000000" pitchFamily="2" charset="2"/>
              </a:rPr>
              <a:t> </a:t>
            </a:r>
          </a:p>
          <a:p>
            <a:r>
              <a:rPr lang="en-NZ" baseline="0" dirty="0" smtClean="0">
                <a:sym typeface="Wingdings" panose="05000000000000000000" pitchFamily="2" charset="2"/>
              </a:rPr>
              <a:t>Go through each of the bullet points:</a:t>
            </a:r>
          </a:p>
          <a:p>
            <a:pPr marL="171450" indent="-171450">
              <a:buFontTx/>
              <a:buChar char="-"/>
            </a:pPr>
            <a:r>
              <a:rPr lang="en-NZ" baseline="0" dirty="0" smtClean="0">
                <a:sym typeface="Wingdings" panose="05000000000000000000" pitchFamily="2" charset="2"/>
              </a:rPr>
              <a:t>The definition chosen for the </a:t>
            </a:r>
            <a:r>
              <a:rPr lang="en-NZ" baseline="0" dirty="0" smtClean="0">
                <a:sym typeface="Wingdings" panose="05000000000000000000" pitchFamily="2" charset="2"/>
              </a:rPr>
              <a:t>SREBD </a:t>
            </a:r>
            <a:r>
              <a:rPr lang="en-NZ" baseline="0" dirty="0" smtClean="0">
                <a:sym typeface="Wingdings" panose="05000000000000000000" pitchFamily="2" charset="2"/>
              </a:rPr>
              <a:t>isn’t ‘perfect’ but it’s an excellent touch-stone for growing understanding. What we ‘know’ and what we have ‘experienced’ forms &amp; informs our spirituality. When the knowledge of RE meets the experience of the children it becomes internalised and part of them. </a:t>
            </a:r>
          </a:p>
          <a:p>
            <a:pPr marL="171450" indent="-171450">
              <a:buFontTx/>
              <a:buChar char="-"/>
            </a:pPr>
            <a:r>
              <a:rPr lang="en-NZ" baseline="0" dirty="0" smtClean="0">
                <a:sym typeface="Wingdings" panose="05000000000000000000" pitchFamily="2" charset="2"/>
              </a:rPr>
              <a:t>As adults, if you do a google search for ‘spirituality’ it will nearly all be non-religious! You’ll even find lists where ‘religious’ stuff is in a negative column next to ‘spirituality’ which is all positive. This is actually nonsense from a Catholic perspective. But… it’s ‘out there’ as a concept. We need to claim it back.</a:t>
            </a:r>
          </a:p>
          <a:p>
            <a:pPr marL="171450" indent="-171450">
              <a:buFontTx/>
              <a:buChar char="-"/>
            </a:pPr>
            <a:r>
              <a:rPr lang="en-NZ" baseline="0" dirty="0" smtClean="0">
                <a:sym typeface="Wingdings" panose="05000000000000000000" pitchFamily="2" charset="2"/>
              </a:rPr>
              <a:t>Again, </a:t>
            </a:r>
            <a:r>
              <a:rPr lang="en-NZ" baseline="0" dirty="0" smtClean="0">
                <a:sym typeface="Wingdings" panose="05000000000000000000" pitchFamily="2" charset="2"/>
              </a:rPr>
              <a:t>Jesus </a:t>
            </a:r>
            <a:r>
              <a:rPr lang="en-NZ" baseline="0" dirty="0" smtClean="0">
                <a:sym typeface="Wingdings" panose="05000000000000000000" pitchFamily="2" charset="2"/>
              </a:rPr>
              <a:t>is at the centre of our schools. </a:t>
            </a:r>
            <a:r>
              <a:rPr lang="en-NZ" baseline="0" dirty="0" smtClean="0">
                <a:sym typeface="Wingdings" panose="05000000000000000000" pitchFamily="2" charset="2"/>
              </a:rPr>
              <a:t>There is a valid argument that this should be the triune God, and absolutely this is true. However, we need to highlight the encounter with Jesus, he’s </a:t>
            </a:r>
            <a:r>
              <a:rPr lang="en-NZ" baseline="0" dirty="0" smtClean="0">
                <a:sym typeface="Wingdings" panose="05000000000000000000" pitchFamily="2" charset="2"/>
              </a:rPr>
              <a:t>rock-solid on which to build a personal </a:t>
            </a:r>
            <a:r>
              <a:rPr lang="en-NZ" baseline="0" dirty="0" smtClean="0">
                <a:sym typeface="Wingdings" panose="05000000000000000000" pitchFamily="2" charset="2"/>
              </a:rPr>
              <a:t>spirituality, </a:t>
            </a:r>
            <a:r>
              <a:rPr lang="en-NZ" u="sng" baseline="0" dirty="0" smtClean="0">
                <a:sym typeface="Wingdings" panose="05000000000000000000" pitchFamily="2" charset="2"/>
              </a:rPr>
              <a:t>and</a:t>
            </a:r>
            <a:r>
              <a:rPr lang="en-NZ" baseline="0" dirty="0" smtClean="0">
                <a:sym typeface="Wingdings" panose="05000000000000000000" pitchFamily="2" charset="2"/>
              </a:rPr>
              <a:t> also encourage encounter with the Holy Spirit and God Creator.</a:t>
            </a:r>
            <a:endParaRPr lang="en-NZ" baseline="0" dirty="0" smtClean="0">
              <a:sym typeface="Wingdings" panose="05000000000000000000" pitchFamily="2" charset="2"/>
            </a:endParaRPr>
          </a:p>
          <a:p>
            <a:pPr marL="171450" indent="-171450">
              <a:buFontTx/>
              <a:buChar char="-"/>
            </a:pPr>
            <a:r>
              <a:rPr lang="en-NZ" baseline="0" dirty="0" smtClean="0">
                <a:sym typeface="Wingdings" panose="05000000000000000000" pitchFamily="2" charset="2"/>
              </a:rPr>
              <a:t>Young people need to be supported in their growing spirituality. And, as teachers were are constantly modelling it – whether we realise it or not. Someone once said, “You whisper what you say, and you shout who you are!” – never more true than in RE. </a:t>
            </a:r>
          </a:p>
          <a:p>
            <a:pPr marL="171450" indent="-171450">
              <a:buFontTx/>
              <a:buChar char="-"/>
            </a:pPr>
            <a:endParaRPr lang="en-NZ" baseline="0" dirty="0" smtClean="0">
              <a:sym typeface="Wingdings" panose="05000000000000000000" pitchFamily="2" charset="2"/>
            </a:endParaRPr>
          </a:p>
          <a:p>
            <a:pPr marL="0" indent="0">
              <a:buFontTx/>
              <a:buNone/>
            </a:pPr>
            <a:r>
              <a:rPr lang="en-NZ" baseline="0" dirty="0" smtClean="0">
                <a:sym typeface="Wingdings" panose="05000000000000000000" pitchFamily="2" charset="2"/>
              </a:rPr>
              <a:t>THEN, click to reveal the discussion question. Again, there is a 2minute tracker for conversation. </a:t>
            </a:r>
          </a:p>
          <a:p>
            <a:pPr marL="0" indent="0">
              <a:buFontTx/>
              <a:buNone/>
            </a:pPr>
            <a:r>
              <a:rPr lang="en-NZ" baseline="0" dirty="0" smtClean="0">
                <a:sym typeface="Wingdings" panose="05000000000000000000" pitchFamily="2" charset="2"/>
              </a:rPr>
              <a:t>Then, on the next click - feedback a bit. Ask, “Did you talk about Children or Staff?” – Why…?</a:t>
            </a:r>
          </a:p>
          <a:p>
            <a:pPr marL="0" indent="0">
              <a:buFontTx/>
              <a:buNone/>
            </a:pPr>
            <a:r>
              <a:rPr lang="en-NZ" baseline="0" dirty="0" smtClean="0">
                <a:sym typeface="Wingdings" panose="05000000000000000000" pitchFamily="2" charset="2"/>
              </a:rPr>
              <a:t>Then – last click – just a thought. “What about the wider community? What does you school do that support them?” – The assumption being – probably A LOT! (But, perhaps we’re not so aware of it??)</a:t>
            </a:r>
          </a:p>
          <a:p>
            <a:pPr marL="0" indent="0">
              <a:buFontTx/>
              <a:buNone/>
            </a:pP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17</a:t>
            </a:fld>
            <a:endParaRPr lang="en-NZ"/>
          </a:p>
        </p:txBody>
      </p:sp>
    </p:spTree>
    <p:extLst>
      <p:ext uri="{BB962C8B-B14F-4D97-AF65-F5344CB8AC3E}">
        <p14:creationId xmlns:p14="http://schemas.microsoft.com/office/powerpoint/2010/main" val="4292756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These are themes that flow throughout the document and which also have quite specific new direction from the previous, 20 year old, curriculum. </a:t>
            </a:r>
          </a:p>
        </p:txBody>
      </p:sp>
      <p:sp>
        <p:nvSpPr>
          <p:cNvPr id="4" name="Slide Number Placeholder 3"/>
          <p:cNvSpPr>
            <a:spLocks noGrp="1"/>
          </p:cNvSpPr>
          <p:nvPr>
            <p:ph type="sldNum" sz="quarter" idx="10"/>
          </p:nvPr>
        </p:nvSpPr>
        <p:spPr/>
        <p:txBody>
          <a:bodyPr/>
          <a:lstStyle/>
          <a:p>
            <a:fld id="{204D21C1-F3F5-4872-AAAC-457C89DDEC25}" type="slidenum">
              <a:rPr lang="en-NZ" smtClean="0">
                <a:solidFill>
                  <a:prstClr val="black"/>
                </a:solidFill>
              </a:rPr>
              <a:pPr/>
              <a:t>18</a:t>
            </a:fld>
            <a:endParaRPr lang="en-NZ">
              <a:solidFill>
                <a:prstClr val="black"/>
              </a:solidFill>
            </a:endParaRPr>
          </a:p>
        </p:txBody>
      </p:sp>
    </p:spTree>
    <p:extLst>
      <p:ext uri="{BB962C8B-B14F-4D97-AF65-F5344CB8AC3E}">
        <p14:creationId xmlns:p14="http://schemas.microsoft.com/office/powerpoint/2010/main" val="836627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This concluding scripture is from page 8 of the Understanding Faith - Religious Education Curriculum Statement. </a:t>
            </a:r>
          </a:p>
        </p:txBody>
      </p:sp>
      <p:sp>
        <p:nvSpPr>
          <p:cNvPr id="4" name="Slide Number Placeholder 3"/>
          <p:cNvSpPr>
            <a:spLocks noGrp="1"/>
          </p:cNvSpPr>
          <p:nvPr>
            <p:ph type="sldNum" sz="quarter" idx="10"/>
          </p:nvPr>
        </p:nvSpPr>
        <p:spPr/>
        <p:txBody>
          <a:bodyPr/>
          <a:lstStyle/>
          <a:p>
            <a:fld id="{7308B01F-9735-4A3D-99B8-1742AA4E3C96}" type="slidenum">
              <a:rPr lang="en-NZ" smtClean="0">
                <a:solidFill>
                  <a:prstClr val="black"/>
                </a:solidFill>
              </a:rPr>
              <a:pPr/>
              <a:t>19</a:t>
            </a:fld>
            <a:endParaRPr lang="en-NZ">
              <a:solidFill>
                <a:prstClr val="black"/>
              </a:solidFill>
            </a:endParaRPr>
          </a:p>
        </p:txBody>
      </p:sp>
    </p:spTree>
    <p:extLst>
      <p:ext uri="{BB962C8B-B14F-4D97-AF65-F5344CB8AC3E}">
        <p14:creationId xmlns:p14="http://schemas.microsoft.com/office/powerpoint/2010/main" val="247040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solidFill>
                  <a:prstClr val="black"/>
                </a:solidFill>
              </a:rPr>
              <a:pPr/>
              <a:t>2</a:t>
            </a:fld>
            <a:endParaRPr lang="en-NZ">
              <a:solidFill>
                <a:prstClr val="black"/>
              </a:solidFill>
            </a:endParaRPr>
          </a:p>
        </p:txBody>
      </p:sp>
    </p:spTree>
    <p:extLst>
      <p:ext uri="{BB962C8B-B14F-4D97-AF65-F5344CB8AC3E}">
        <p14:creationId xmlns:p14="http://schemas.microsoft.com/office/powerpoint/2010/main" val="3864699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Just an opportunity to give some feedback – this is a link to a short Google Form. Not,</a:t>
            </a:r>
            <a:r>
              <a:rPr lang="en-NZ" baseline="0" dirty="0" smtClean="0"/>
              <a:t> compulsory. </a:t>
            </a:r>
            <a:r>
              <a:rPr lang="en-NZ" baseline="0" dirty="0" smtClean="0">
                <a:sym typeface="Wingdings" panose="05000000000000000000" pitchFamily="2" charset="2"/>
              </a:rPr>
              <a:t></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solidFill>
                  <a:prstClr val="black"/>
                </a:solidFill>
              </a:rPr>
              <a:pPr/>
              <a:t>20</a:t>
            </a:fld>
            <a:endParaRPr lang="en-NZ">
              <a:solidFill>
                <a:prstClr val="black"/>
              </a:solidFill>
            </a:endParaRPr>
          </a:p>
        </p:txBody>
      </p:sp>
    </p:spTree>
    <p:extLst>
      <p:ext uri="{BB962C8B-B14F-4D97-AF65-F5344CB8AC3E}">
        <p14:creationId xmlns:p14="http://schemas.microsoft.com/office/powerpoint/2010/main" val="137669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Begin with the Blessing – Karakia at the start of the REBD p4. After praying it draw out some of the aspects that are at the heart of this document. </a:t>
            </a:r>
          </a:p>
          <a:p>
            <a:pPr marL="171450" indent="-171450">
              <a:buFont typeface="Arial" panose="020B0604020202020204" pitchFamily="34" charset="0"/>
              <a:buChar char="•"/>
            </a:pPr>
            <a:r>
              <a:rPr lang="en-NZ" dirty="0" smtClean="0"/>
              <a:t>We acknowledge that God is the foundation and inspiration for our</a:t>
            </a:r>
            <a:r>
              <a:rPr lang="en-NZ" baseline="0" dirty="0" smtClean="0"/>
              <a:t> work.</a:t>
            </a:r>
          </a:p>
          <a:p>
            <a:pPr marL="171450" indent="-171450">
              <a:buFont typeface="Arial" panose="020B0604020202020204" pitchFamily="34" charset="0"/>
              <a:buChar char="•"/>
            </a:pPr>
            <a:r>
              <a:rPr lang="en-NZ" dirty="0" smtClean="0"/>
              <a:t>God is with us and gifting us in our work</a:t>
            </a:r>
            <a:r>
              <a:rPr lang="en-NZ" baseline="0" dirty="0" smtClean="0"/>
              <a:t> as we respond to Jesus’ Call to participate in his mission.</a:t>
            </a:r>
          </a:p>
          <a:p>
            <a:pPr marL="171450" indent="-171450">
              <a:buFont typeface="Arial" panose="020B0604020202020204" pitchFamily="34" charset="0"/>
              <a:buChar char="•"/>
            </a:pPr>
            <a:r>
              <a:rPr lang="en-NZ" baseline="0" dirty="0" smtClean="0"/>
              <a:t>We ask, first, that the children and families be blessed</a:t>
            </a:r>
          </a:p>
          <a:p>
            <a:pPr marL="628650" lvl="1" indent="-171450">
              <a:buFont typeface="Arial" panose="020B0604020202020204" pitchFamily="34" charset="0"/>
              <a:buChar char="•"/>
            </a:pPr>
            <a:r>
              <a:rPr lang="en-NZ" baseline="0" dirty="0" smtClean="0"/>
              <a:t>We ask that we be blessed in our work.</a:t>
            </a:r>
          </a:p>
          <a:p>
            <a:pPr marL="628650" lvl="1" indent="-171450">
              <a:buFont typeface="Arial" panose="020B0604020202020204" pitchFamily="34" charset="0"/>
              <a:buChar char="•"/>
            </a:pPr>
            <a:r>
              <a:rPr lang="en-NZ" baseline="0" dirty="0" smtClean="0"/>
              <a:t>We acknowledge that for ourselves and our kids, we need to be enthusiastic, knowledgeable and joyful</a:t>
            </a:r>
          </a:p>
          <a:p>
            <a:pPr marL="171450" lvl="0" indent="-171450">
              <a:buFont typeface="Arial" panose="020B0604020202020204" pitchFamily="34" charset="0"/>
              <a:buChar char="•"/>
            </a:pPr>
            <a:r>
              <a:rPr lang="en-NZ" baseline="0" dirty="0" smtClean="0"/>
              <a:t>It is Jesus who is at the heart of our schools and all of us are teaching and learning in our Catholic school community.</a:t>
            </a:r>
          </a:p>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solidFill>
                  <a:prstClr val="black"/>
                </a:solidFill>
              </a:rPr>
              <a:pPr/>
              <a:t>3</a:t>
            </a:fld>
            <a:endParaRPr lang="en-NZ">
              <a:solidFill>
                <a:prstClr val="black"/>
              </a:solidFill>
            </a:endParaRPr>
          </a:p>
        </p:txBody>
      </p:sp>
    </p:spTree>
    <p:extLst>
      <p:ext uri="{BB962C8B-B14F-4D97-AF65-F5344CB8AC3E}">
        <p14:creationId xmlns:p14="http://schemas.microsoft.com/office/powerpoint/2010/main" val="359233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These are themes that flow throughout the document and which also have quite specific new direction from the previous, 20 year old, curriculum. </a:t>
            </a:r>
          </a:p>
        </p:txBody>
      </p:sp>
      <p:sp>
        <p:nvSpPr>
          <p:cNvPr id="4" name="Slide Number Placeholder 3"/>
          <p:cNvSpPr>
            <a:spLocks noGrp="1"/>
          </p:cNvSpPr>
          <p:nvPr>
            <p:ph type="sldNum" sz="quarter" idx="10"/>
          </p:nvPr>
        </p:nvSpPr>
        <p:spPr/>
        <p:txBody>
          <a:bodyPr/>
          <a:lstStyle/>
          <a:p>
            <a:fld id="{204D21C1-F3F5-4872-AAAC-457C89DDEC25}" type="slidenum">
              <a:rPr lang="en-NZ" smtClean="0"/>
              <a:t>4</a:t>
            </a:fld>
            <a:endParaRPr lang="en-NZ"/>
          </a:p>
        </p:txBody>
      </p:sp>
    </p:spTree>
    <p:extLst>
      <p:ext uri="{BB962C8B-B14F-4D97-AF65-F5344CB8AC3E}">
        <p14:creationId xmlns:p14="http://schemas.microsoft.com/office/powerpoint/2010/main" val="2888042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These are all things that have been heard from parents considering sending their child to a Catholic School.</a:t>
            </a:r>
            <a:r>
              <a:rPr lang="en-NZ" baseline="0" dirty="0" smtClean="0"/>
              <a:t>  </a:t>
            </a:r>
          </a:p>
          <a:p>
            <a:pPr marL="171450" indent="-171450">
              <a:buFont typeface="Arial" panose="020B0604020202020204" pitchFamily="34" charset="0"/>
              <a:buChar char="•"/>
            </a:pPr>
            <a:r>
              <a:rPr lang="en-NZ" baseline="0" dirty="0" smtClean="0"/>
              <a:t>Secular society enjoys thinking that we ‘churn out’ non-thinking, religious robots. (or that sensible thinkers never enter a church in the first place.)</a:t>
            </a:r>
          </a:p>
          <a:p>
            <a:pPr marL="171450" indent="-171450">
              <a:buFont typeface="Arial" panose="020B0604020202020204" pitchFamily="34" charset="0"/>
              <a:buChar char="•"/>
            </a:pPr>
            <a:r>
              <a:rPr lang="en-NZ" baseline="0" dirty="0" smtClean="0"/>
              <a:t>Think about each of these points. – Would you add any others?</a:t>
            </a: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5</a:t>
            </a:fld>
            <a:endParaRPr lang="en-NZ"/>
          </a:p>
        </p:txBody>
      </p:sp>
    </p:spTree>
    <p:extLst>
      <p:ext uri="{BB962C8B-B14F-4D97-AF65-F5344CB8AC3E}">
        <p14:creationId xmlns:p14="http://schemas.microsoft.com/office/powerpoint/2010/main" val="3817735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dirty="0" smtClean="0"/>
              <a:t>Each of these points is a ‘translation’ of the former</a:t>
            </a:r>
            <a:r>
              <a:rPr lang="en-NZ" sz="1100" baseline="0" dirty="0" smtClean="0"/>
              <a:t> into what actually happens in Catholic Schools. All of this happens within the Catholic Character of a school and </a:t>
            </a:r>
            <a:r>
              <a:rPr lang="en-NZ" sz="1100" b="1" baseline="0" dirty="0" smtClean="0"/>
              <a:t>RE informs each part </a:t>
            </a:r>
            <a:r>
              <a:rPr lang="en-NZ" sz="1100" baseline="0" dirty="0" smtClean="0"/>
              <a:t>as well as being an key aspect in its own right.</a:t>
            </a:r>
          </a:p>
          <a:p>
            <a:pPr marL="171450" indent="-171450">
              <a:buFont typeface="Arial" panose="020B0604020202020204" pitchFamily="34" charset="0"/>
              <a:buChar char="•"/>
            </a:pPr>
            <a:r>
              <a:rPr lang="en-NZ" sz="1100" baseline="0" dirty="0" smtClean="0"/>
              <a:t>Next click – shows ceramic of Jesus with Zacchaeus. (AND, in our schools Jesus is at the centre of all this.) Not a person distant and remote, but guiding, informing and sharing – in our midst and through the Gospels. Think of all the stories and occasions of Jesus doing and saying things like</a:t>
            </a:r>
            <a:r>
              <a:rPr lang="en-NZ" sz="1100" i="1" baseline="0" dirty="0" smtClean="0"/>
              <a:t> (mention the example on each click and appearance of an arrow) you may, of course, use other examples than these</a:t>
            </a:r>
            <a:r>
              <a:rPr lang="en-NZ" sz="1100" baseline="0" dirty="0" smtClean="0"/>
              <a:t>:</a:t>
            </a:r>
          </a:p>
          <a:p>
            <a:pPr marL="685800" lvl="1" indent="-228600">
              <a:buFont typeface="+mj-lt"/>
              <a:buAutoNum type="arabicPeriod"/>
            </a:pPr>
            <a:r>
              <a:rPr lang="en-NZ" sz="1100" dirty="0" smtClean="0"/>
              <a:t>Community – All the meals, going to synagogue and crowds.</a:t>
            </a:r>
          </a:p>
          <a:p>
            <a:pPr marL="685800" lvl="1" indent="-228600">
              <a:buFont typeface="+mj-lt"/>
              <a:buAutoNum type="arabicPeriod"/>
            </a:pPr>
            <a:r>
              <a:rPr lang="en-NZ" sz="1100" dirty="0" smtClean="0"/>
              <a:t>Pastoral– Touching the lepers and other sick</a:t>
            </a:r>
          </a:p>
          <a:p>
            <a:pPr marL="685800" lvl="1" indent="-228600">
              <a:buFont typeface="+mj-lt"/>
              <a:buAutoNum type="arabicPeriod"/>
            </a:pPr>
            <a:r>
              <a:rPr lang="en-NZ" sz="1100" dirty="0" smtClean="0"/>
              <a:t>Virtues– The Golden rule &amp;</a:t>
            </a:r>
            <a:r>
              <a:rPr lang="en-NZ" sz="1100" baseline="0" dirty="0" smtClean="0"/>
              <a:t> the Beatitudes</a:t>
            </a:r>
          </a:p>
          <a:p>
            <a:pPr marL="685800" lvl="1" indent="-228600">
              <a:buFont typeface="+mj-lt"/>
              <a:buAutoNum type="arabicPeriod"/>
            </a:pPr>
            <a:r>
              <a:rPr lang="en-NZ" sz="1100" dirty="0" smtClean="0"/>
              <a:t>Challenging - “Give to Caesar what is Caesar's” </a:t>
            </a:r>
          </a:p>
          <a:p>
            <a:pPr marL="685800" lvl="1" indent="-228600">
              <a:buFont typeface="+mj-lt"/>
              <a:buAutoNum type="arabicPeriod"/>
            </a:pPr>
            <a:r>
              <a:rPr lang="en-NZ" sz="1100" dirty="0" smtClean="0"/>
              <a:t>Catholic – Grounded and always reaching out – The</a:t>
            </a:r>
            <a:r>
              <a:rPr lang="en-NZ" sz="1100" baseline="0" dirty="0" smtClean="0"/>
              <a:t> Last Supper, Road to Emmaus</a:t>
            </a:r>
            <a:endParaRPr lang="en-NZ" sz="1100" dirty="0" smtClean="0"/>
          </a:p>
          <a:p>
            <a:pPr marL="685800" lvl="1" indent="-228600">
              <a:buFont typeface="+mj-lt"/>
              <a:buAutoNum type="arabicPeriod"/>
            </a:pPr>
            <a:r>
              <a:rPr lang="en-NZ" sz="1100" dirty="0" smtClean="0"/>
              <a:t>Learning – All those parables and challenges to think anew</a:t>
            </a:r>
            <a:endParaRPr lang="en-NZ" sz="1100"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sz="1100" dirty="0" smtClean="0"/>
              <a:t>Justice – The Good Samaritan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sz="1100" baseline="0" dirty="0" smtClean="0"/>
              <a:t>Included – The Woman at the well, </a:t>
            </a:r>
          </a:p>
          <a:p>
            <a:pPr marL="685800" lvl="1" indent="-228600">
              <a:buFont typeface="+mj-lt"/>
              <a:buAutoNum type="arabicPeriod"/>
            </a:pPr>
            <a:r>
              <a:rPr lang="en-NZ" sz="1100" baseline="0" dirty="0" smtClean="0"/>
              <a:t>Connected – Weeping at the death of Lazarus, basing his teaching on farming, travelling, everyday relationships, etc.</a:t>
            </a:r>
          </a:p>
          <a:p>
            <a:pPr marL="685800" lvl="1" indent="-228600">
              <a:buFont typeface="+mj-lt"/>
              <a:buAutoNum type="arabicPeriod"/>
            </a:pPr>
            <a:endParaRPr lang="en-NZ" sz="1100" dirty="0"/>
          </a:p>
        </p:txBody>
      </p:sp>
      <p:sp>
        <p:nvSpPr>
          <p:cNvPr id="4" name="Slide Number Placeholder 3"/>
          <p:cNvSpPr>
            <a:spLocks noGrp="1"/>
          </p:cNvSpPr>
          <p:nvPr>
            <p:ph type="sldNum" sz="quarter" idx="10"/>
          </p:nvPr>
        </p:nvSpPr>
        <p:spPr/>
        <p:txBody>
          <a:bodyPr/>
          <a:lstStyle/>
          <a:p>
            <a:fld id="{7308B01F-9735-4A3D-99B8-1742AA4E3C96}" type="slidenum">
              <a:rPr lang="en-NZ" smtClean="0"/>
              <a:t>6</a:t>
            </a:fld>
            <a:endParaRPr lang="en-NZ"/>
          </a:p>
        </p:txBody>
      </p:sp>
    </p:spTree>
    <p:extLst>
      <p:ext uri="{BB962C8B-B14F-4D97-AF65-F5344CB8AC3E}">
        <p14:creationId xmlns:p14="http://schemas.microsoft.com/office/powerpoint/2010/main" val="2384890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At the core of the</a:t>
            </a:r>
            <a:r>
              <a:rPr lang="en-NZ" baseline="0" dirty="0" smtClean="0"/>
              <a:t> REBD is a deep awareness of the reality of teaching RE in our schools today. We need to be ‘conscious’ – to bring to mind – that teaching in a Catholic schools is responding to a Calling. (It can’t be just a job – well… it can… but it’s so much better for everyone, especially the teacher, if it’s </a:t>
            </a:r>
            <a:r>
              <a:rPr lang="en-NZ" b="1" baseline="0" dirty="0" smtClean="0"/>
              <a:t>more</a:t>
            </a:r>
            <a:r>
              <a:rPr lang="en-NZ" baseline="0" dirty="0" smtClean="0"/>
              <a:t>. </a:t>
            </a:r>
          </a:p>
          <a:p>
            <a:r>
              <a:rPr lang="en-NZ" baseline="0" dirty="0" smtClean="0"/>
              <a:t>The Bishops KNOW that it’s hard work. They know that there are so many other demands and pressures on teachers.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7</a:t>
            </a:fld>
            <a:endParaRPr lang="en-NZ"/>
          </a:p>
        </p:txBody>
      </p:sp>
    </p:spTree>
    <p:extLst>
      <p:ext uri="{BB962C8B-B14F-4D97-AF65-F5344CB8AC3E}">
        <p14:creationId xmlns:p14="http://schemas.microsoft.com/office/powerpoint/2010/main" val="1485529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But… as</a:t>
            </a:r>
            <a:r>
              <a:rPr lang="en-NZ" baseline="0" dirty="0" smtClean="0"/>
              <a:t> we know… we need to get on with it anyway. </a:t>
            </a:r>
          </a:p>
          <a:p>
            <a:r>
              <a:rPr lang="en-NZ" baseline="0" dirty="0" smtClean="0"/>
              <a:t>Each click underlines the key phrases on this slide. </a:t>
            </a:r>
            <a:r>
              <a:rPr lang="en-NZ" b="1" baseline="0" dirty="0" smtClean="0"/>
              <a:t>At each one, ask people to volunteer examples </a:t>
            </a:r>
            <a:r>
              <a:rPr lang="en-NZ" baseline="0" dirty="0" smtClean="0"/>
              <a:t>(or share with the person next to them). </a:t>
            </a:r>
          </a:p>
          <a:p>
            <a:endParaRPr lang="en-NZ" baseline="0" dirty="0" smtClean="0"/>
          </a:p>
          <a:p>
            <a:r>
              <a:rPr lang="en-NZ" baseline="0" dirty="0" smtClean="0"/>
              <a:t>YET, amidst ALL of this… the teacher of RE chooses to be the instrument of a different message – good news.</a:t>
            </a:r>
          </a:p>
          <a:p>
            <a:endParaRPr lang="en-NZ" baseline="0" dirty="0" smtClean="0"/>
          </a:p>
          <a:p>
            <a:r>
              <a:rPr lang="en-NZ" baseline="0" dirty="0" smtClean="0"/>
              <a:t>The idea behind the final text in the box is… Yes, Teachers are required to teach RE in our schools BUT everything we do is always a choice. In applying for a position in a Catholic school, in taking on RE, we are responding not just to the boss, or the BOT, but to Jesus’ Call - to teach his message. (And it’s a wonderful message of hope, trust and love.)</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8</a:t>
            </a:fld>
            <a:endParaRPr lang="en-NZ"/>
          </a:p>
        </p:txBody>
      </p:sp>
    </p:spTree>
    <p:extLst>
      <p:ext uri="{BB962C8B-B14F-4D97-AF65-F5344CB8AC3E}">
        <p14:creationId xmlns:p14="http://schemas.microsoft.com/office/powerpoint/2010/main" val="384835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might seem a bit heavy.</a:t>
            </a:r>
            <a:r>
              <a:rPr lang="en-NZ" baseline="0" dirty="0" smtClean="0"/>
              <a:t> It’s not intended to be. It’s not focussed on </a:t>
            </a:r>
            <a:r>
              <a:rPr lang="en-NZ" i="1" baseline="0" dirty="0" smtClean="0"/>
              <a:t>demanding</a:t>
            </a:r>
            <a:r>
              <a:rPr lang="en-NZ" baseline="0" dirty="0" smtClean="0"/>
              <a:t> that people need to be Catholic or even Christian, it’s more bringing to the fore that in a Catholic School the person of Jesus is at the centre of what we do. And, it’s ‘brilliant’!! (Not weighty, or energy-draining – but wonderful and life-giving.)</a:t>
            </a:r>
            <a:br>
              <a:rPr lang="en-NZ" baseline="0" dirty="0" smtClean="0"/>
            </a:br>
            <a:endParaRPr lang="en-NZ" baseline="0" dirty="0" smtClean="0"/>
          </a:p>
          <a:p>
            <a:r>
              <a:rPr lang="en-NZ" baseline="0" dirty="0" smtClean="0"/>
              <a:t>But… back to the hard work bit… we know there’s lot’s going on and it really can be tough holding on to the good stuff. But we just have to. No-one wins otherwise. At the core of RE teaching – is Good News.</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9</a:t>
            </a:fld>
            <a:endParaRPr lang="en-NZ"/>
          </a:p>
        </p:txBody>
      </p:sp>
    </p:spTree>
    <p:extLst>
      <p:ext uri="{BB962C8B-B14F-4D97-AF65-F5344CB8AC3E}">
        <p14:creationId xmlns:p14="http://schemas.microsoft.com/office/powerpoint/2010/main" val="4112682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accent6">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32574D19-8553-4CEB-86F3-7B4C5CA8F525}" type="slidenum">
              <a:rPr lang="es-ES" altLang="en-US" smtClean="0"/>
              <a:pPr/>
              <a:t>‹#›</a:t>
            </a:fld>
            <a:endParaRPr lang="es-ES" altLang="en-US"/>
          </a:p>
        </p:txBody>
      </p:sp>
    </p:spTree>
    <p:extLst>
      <p:ext uri="{BB962C8B-B14F-4D97-AF65-F5344CB8AC3E}">
        <p14:creationId xmlns:p14="http://schemas.microsoft.com/office/powerpoint/2010/main" val="1611672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8B6B7622-B879-449E-ACA5-388827C811CA}" type="slidenum">
              <a:rPr lang="es-ES" altLang="en-US" smtClean="0"/>
              <a:pPr/>
              <a:t>‹#›</a:t>
            </a:fld>
            <a:endParaRPr lang="es-ES" altLang="en-US"/>
          </a:p>
        </p:txBody>
      </p:sp>
    </p:spTree>
    <p:extLst>
      <p:ext uri="{BB962C8B-B14F-4D97-AF65-F5344CB8AC3E}">
        <p14:creationId xmlns:p14="http://schemas.microsoft.com/office/powerpoint/2010/main" val="220921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AFF381F7-2813-42F0-9AB9-E5419C0CF6C2}" type="slidenum">
              <a:rPr lang="es-ES" altLang="en-US" smtClean="0"/>
              <a:pPr/>
              <a:t>‹#›</a:t>
            </a:fld>
            <a:endParaRPr lang="es-ES" altLang="en-US"/>
          </a:p>
        </p:txBody>
      </p:sp>
    </p:spTree>
    <p:extLst>
      <p:ext uri="{BB962C8B-B14F-4D97-AF65-F5344CB8AC3E}">
        <p14:creationId xmlns:p14="http://schemas.microsoft.com/office/powerpoint/2010/main" val="3507276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21668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accent6">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574D19-8553-4CEB-86F3-7B4C5CA8F525}" type="slidenum">
              <a:rPr lang="es-ES" altLang="en-US" smtClean="0">
                <a:solidFill>
                  <a:prstClr val="black">
                    <a:tint val="75000"/>
                  </a:prstClr>
                </a:solidFill>
              </a:rPr>
              <a:pPr/>
              <a:t>‹#›</a:t>
            </a:fld>
            <a:endParaRPr lang="es-ES" altLang="en-US">
              <a:solidFill>
                <a:prstClr val="black">
                  <a:tint val="75000"/>
                </a:prstClr>
              </a:solidFill>
            </a:endParaRPr>
          </a:p>
        </p:txBody>
      </p:sp>
      <p:pic>
        <p:nvPicPr>
          <p:cNvPr id="9" name="Picture 8"/>
          <p:cNvPicPr>
            <a:picLocks noChangeAspect="1"/>
          </p:cNvPicPr>
          <p:nvPr userDrawn="1"/>
        </p:nvPicPr>
        <p:blipFill>
          <a:blip r:embed="rId3"/>
          <a:stretch>
            <a:fillRect/>
          </a:stretch>
        </p:blipFill>
        <p:spPr>
          <a:xfrm>
            <a:off x="47328" y="6579226"/>
            <a:ext cx="1247775" cy="247650"/>
          </a:xfrm>
          <a:prstGeom prst="rect">
            <a:avLst/>
          </a:prstGeom>
        </p:spPr>
      </p:pic>
    </p:spTree>
    <p:extLst>
      <p:ext uri="{BB962C8B-B14F-4D97-AF65-F5344CB8AC3E}">
        <p14:creationId xmlns:p14="http://schemas.microsoft.com/office/powerpoint/2010/main" val="1117564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15480" y="365125"/>
            <a:ext cx="9217024" cy="1325563"/>
          </a:xfrm>
        </p:spPr>
        <p:txBody>
          <a:bodyPr/>
          <a:lstStyle>
            <a:lvl1pPr algn="ctr">
              <a:defRPr b="1">
                <a:solidFill>
                  <a:srgbClr val="007854"/>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3200" kern="1200" dirty="0" smtClean="0">
                <a:solidFill>
                  <a:schemeClr val="tx1"/>
                </a:solidFill>
                <a:effectLst>
                  <a:outerShdw blurRad="38100" dist="38100" dir="2700000" algn="tl">
                    <a:srgbClr val="000000">
                      <a:alpha val="43137"/>
                    </a:srgbClr>
                  </a:outerShdw>
                </a:effectLst>
                <a:latin typeface="+mn-lt"/>
                <a:ea typeface="+mn-ea"/>
                <a:cs typeface="+mn-cs"/>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F370E1-15F7-43B0-A116-32B68DFCE449}" type="slidenum">
              <a:rPr lang="es-ES" altLang="en-US" smtClean="0">
                <a:solidFill>
                  <a:prstClr val="black">
                    <a:tint val="75000"/>
                  </a:prstClr>
                </a:solidFill>
              </a:rPr>
              <a:pPr/>
              <a:t>‹#›</a:t>
            </a:fld>
            <a:endParaRPr lang="es-ES" altLang="en-US">
              <a:solidFill>
                <a:prstClr val="black">
                  <a:tint val="75000"/>
                </a:prstClr>
              </a:solidFill>
            </a:endParaRP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pic>
        <p:nvPicPr>
          <p:cNvPr id="7" name="Picture 6"/>
          <p:cNvPicPr>
            <a:picLocks noChangeAspect="1"/>
          </p:cNvPicPr>
          <p:nvPr userDrawn="1"/>
        </p:nvPicPr>
        <p:blipFill>
          <a:blip r:embed="rId4"/>
          <a:stretch>
            <a:fillRect/>
          </a:stretch>
        </p:blipFill>
        <p:spPr>
          <a:xfrm>
            <a:off x="0" y="0"/>
            <a:ext cx="12216680" cy="6858000"/>
          </a:xfrm>
          <a:prstGeom prst="rect">
            <a:avLst/>
          </a:prstGeom>
        </p:spPr>
      </p:pic>
      <p:pic>
        <p:nvPicPr>
          <p:cNvPr id="10" name="Picture 9"/>
          <p:cNvPicPr>
            <a:picLocks noChangeAspect="1"/>
          </p:cNvPicPr>
          <p:nvPr userDrawn="1"/>
        </p:nvPicPr>
        <p:blipFill>
          <a:blip r:embed="rId5"/>
          <a:stretch>
            <a:fillRect/>
          </a:stretch>
        </p:blipFill>
        <p:spPr>
          <a:xfrm>
            <a:off x="11106150" y="6598349"/>
            <a:ext cx="1085850" cy="266700"/>
          </a:xfrm>
          <a:prstGeom prst="rect">
            <a:avLst/>
          </a:prstGeom>
        </p:spPr>
      </p:pic>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244931" y="5726209"/>
            <a:ext cx="827733" cy="770440"/>
          </a:xfrm>
          <a:prstGeom prst="rect">
            <a:avLst/>
          </a:prstGeom>
        </p:spPr>
      </p:pic>
    </p:spTree>
    <p:extLst>
      <p:ext uri="{BB962C8B-B14F-4D97-AF65-F5344CB8AC3E}">
        <p14:creationId xmlns:p14="http://schemas.microsoft.com/office/powerpoint/2010/main" val="7624051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438F5B-F619-478C-9D4F-30873AEA66EF}"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28813685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BD4ABF-04AF-4E9C-AD16-BD83875F349A}"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3751857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8930E-BC65-48E2-926D-B42A0DD193A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2439672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s-E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EF920B-A5A7-441C-9CB5-DAC99661C749}"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636283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687A77-000A-4D11-AA33-D2F8674AB32B}"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3882275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AE21F-1A65-4701-BE11-B9AFBA5805E7}"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72842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15480" y="365125"/>
            <a:ext cx="9217024" cy="1325563"/>
          </a:xfrm>
        </p:spPr>
        <p:txBody>
          <a:bodyPr/>
          <a:lstStyle>
            <a:lvl1pPr algn="ctr">
              <a:defRPr b="1">
                <a:solidFill>
                  <a:srgbClr val="007854"/>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3200" kern="1200" dirty="0" smtClean="0">
                <a:solidFill>
                  <a:schemeClr val="tx1"/>
                </a:solidFill>
                <a:effectLst>
                  <a:outerShdw blurRad="38100" dist="38100" dir="2700000" algn="tl">
                    <a:srgbClr val="000000">
                      <a:alpha val="43137"/>
                    </a:srgbClr>
                  </a:outerShdw>
                </a:effectLst>
                <a:latin typeface="+mn-lt"/>
                <a:ea typeface="+mn-ea"/>
                <a:cs typeface="+mn-cs"/>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0DF370E1-15F7-43B0-A116-32B68DFCE449}" type="slidenum">
              <a:rPr lang="es-ES" altLang="en-US" smtClean="0"/>
              <a:pPr/>
              <a:t>‹#›</a:t>
            </a:fld>
            <a:endParaRPr lang="es-ES" alt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spTree>
    <p:extLst>
      <p:ext uri="{BB962C8B-B14F-4D97-AF65-F5344CB8AC3E}">
        <p14:creationId xmlns:p14="http://schemas.microsoft.com/office/powerpoint/2010/main" val="426400750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64EA40-1F31-4130-AE55-932381DC02A8}"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2359465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6B7622-B879-449E-ACA5-388827C811CA}"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2323867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F381F7-2813-42F0-9AB9-E5419C0CF6C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3737246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21668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accent6">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574D19-8553-4CEB-86F3-7B4C5CA8F525}" type="slidenum">
              <a:rPr lang="es-ES" altLang="en-US" smtClean="0">
                <a:solidFill>
                  <a:prstClr val="black">
                    <a:tint val="75000"/>
                  </a:prstClr>
                </a:solidFill>
              </a:rPr>
              <a:pPr/>
              <a:t>‹#›</a:t>
            </a:fld>
            <a:endParaRPr lang="es-ES" altLang="en-US">
              <a:solidFill>
                <a:prstClr val="black">
                  <a:tint val="75000"/>
                </a:prstClr>
              </a:solidFill>
            </a:endParaRPr>
          </a:p>
        </p:txBody>
      </p:sp>
      <p:pic>
        <p:nvPicPr>
          <p:cNvPr id="9" name="Picture 8"/>
          <p:cNvPicPr>
            <a:picLocks noChangeAspect="1"/>
          </p:cNvPicPr>
          <p:nvPr userDrawn="1"/>
        </p:nvPicPr>
        <p:blipFill>
          <a:blip r:embed="rId3"/>
          <a:stretch>
            <a:fillRect/>
          </a:stretch>
        </p:blipFill>
        <p:spPr>
          <a:xfrm>
            <a:off x="47328" y="6579226"/>
            <a:ext cx="1247775" cy="247650"/>
          </a:xfrm>
          <a:prstGeom prst="rect">
            <a:avLst/>
          </a:prstGeom>
        </p:spPr>
      </p:pic>
    </p:spTree>
    <p:extLst>
      <p:ext uri="{BB962C8B-B14F-4D97-AF65-F5344CB8AC3E}">
        <p14:creationId xmlns:p14="http://schemas.microsoft.com/office/powerpoint/2010/main" val="401512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15480" y="365125"/>
            <a:ext cx="9217024" cy="1325563"/>
          </a:xfrm>
        </p:spPr>
        <p:txBody>
          <a:bodyPr/>
          <a:lstStyle>
            <a:lvl1pPr algn="ctr">
              <a:defRPr b="1">
                <a:solidFill>
                  <a:srgbClr val="007854"/>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3200" kern="1200" dirty="0" smtClean="0">
                <a:solidFill>
                  <a:schemeClr val="tx1"/>
                </a:solidFill>
                <a:effectLst>
                  <a:outerShdw blurRad="38100" dist="38100" dir="2700000" algn="tl">
                    <a:srgbClr val="000000">
                      <a:alpha val="43137"/>
                    </a:srgbClr>
                  </a:outerShdw>
                </a:effectLst>
                <a:latin typeface="+mn-lt"/>
                <a:ea typeface="+mn-ea"/>
                <a:cs typeface="+mn-cs"/>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F370E1-15F7-43B0-A116-32B68DFCE449}" type="slidenum">
              <a:rPr lang="es-ES" altLang="en-US" smtClean="0">
                <a:solidFill>
                  <a:prstClr val="black">
                    <a:tint val="75000"/>
                  </a:prstClr>
                </a:solidFill>
              </a:rPr>
              <a:pPr/>
              <a:t>‹#›</a:t>
            </a:fld>
            <a:endParaRPr lang="es-ES" altLang="en-US">
              <a:solidFill>
                <a:prstClr val="black">
                  <a:tint val="75000"/>
                </a:prstClr>
              </a:solidFill>
            </a:endParaRP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pic>
        <p:nvPicPr>
          <p:cNvPr id="7" name="Picture 6"/>
          <p:cNvPicPr>
            <a:picLocks noChangeAspect="1"/>
          </p:cNvPicPr>
          <p:nvPr userDrawn="1"/>
        </p:nvPicPr>
        <p:blipFill>
          <a:blip r:embed="rId4"/>
          <a:stretch>
            <a:fillRect/>
          </a:stretch>
        </p:blipFill>
        <p:spPr>
          <a:xfrm>
            <a:off x="0" y="0"/>
            <a:ext cx="12216680" cy="6858000"/>
          </a:xfrm>
          <a:prstGeom prst="rect">
            <a:avLst/>
          </a:prstGeom>
        </p:spPr>
      </p:pic>
      <p:pic>
        <p:nvPicPr>
          <p:cNvPr id="10" name="Picture 9"/>
          <p:cNvPicPr>
            <a:picLocks noChangeAspect="1"/>
          </p:cNvPicPr>
          <p:nvPr userDrawn="1"/>
        </p:nvPicPr>
        <p:blipFill>
          <a:blip r:embed="rId5"/>
          <a:stretch>
            <a:fillRect/>
          </a:stretch>
        </p:blipFill>
        <p:spPr>
          <a:xfrm>
            <a:off x="11106150" y="6598349"/>
            <a:ext cx="1085850" cy="266700"/>
          </a:xfrm>
          <a:prstGeom prst="rect">
            <a:avLst/>
          </a:prstGeom>
        </p:spPr>
      </p:pic>
    </p:spTree>
    <p:extLst>
      <p:ext uri="{BB962C8B-B14F-4D97-AF65-F5344CB8AC3E}">
        <p14:creationId xmlns:p14="http://schemas.microsoft.com/office/powerpoint/2010/main" val="132262867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438F5B-F619-478C-9D4F-30873AEA66EF}"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640003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BD4ABF-04AF-4E9C-AD16-BD83875F349A}"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616986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8930E-BC65-48E2-926D-B42A0DD193A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721219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s-E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EF920B-A5A7-441C-9CB5-DAC99661C749}"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75836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687A77-000A-4D11-AA33-D2F8674AB32B}"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228050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E7438F5B-F619-478C-9D4F-30873AEA66EF}" type="slidenum">
              <a:rPr lang="es-ES" altLang="en-US" smtClean="0"/>
              <a:pPr/>
              <a:t>‹#›</a:t>
            </a:fld>
            <a:endParaRPr lang="es-ES" altLang="en-US"/>
          </a:p>
        </p:txBody>
      </p:sp>
    </p:spTree>
    <p:extLst>
      <p:ext uri="{BB962C8B-B14F-4D97-AF65-F5344CB8AC3E}">
        <p14:creationId xmlns:p14="http://schemas.microsoft.com/office/powerpoint/2010/main" val="3861215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AE21F-1A65-4701-BE11-B9AFBA5805E7}"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409056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64EA40-1F31-4130-AE55-932381DC02A8}"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3822874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6B7622-B879-449E-ACA5-388827C811CA}"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4126043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F381F7-2813-42F0-9AB9-E5419C0CF6C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918533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21668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accent6">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574D19-8553-4CEB-86F3-7B4C5CA8F525}" type="slidenum">
              <a:rPr lang="es-ES" altLang="en-US" smtClean="0">
                <a:solidFill>
                  <a:prstClr val="black">
                    <a:tint val="75000"/>
                  </a:prstClr>
                </a:solidFill>
              </a:rPr>
              <a:pPr/>
              <a:t>‹#›</a:t>
            </a:fld>
            <a:endParaRPr lang="es-ES" altLang="en-US">
              <a:solidFill>
                <a:prstClr val="black">
                  <a:tint val="75000"/>
                </a:prstClr>
              </a:solidFill>
            </a:endParaRPr>
          </a:p>
        </p:txBody>
      </p:sp>
      <p:pic>
        <p:nvPicPr>
          <p:cNvPr id="9" name="Picture 8"/>
          <p:cNvPicPr>
            <a:picLocks noChangeAspect="1"/>
          </p:cNvPicPr>
          <p:nvPr userDrawn="1"/>
        </p:nvPicPr>
        <p:blipFill>
          <a:blip r:embed="rId3"/>
          <a:stretch>
            <a:fillRect/>
          </a:stretch>
        </p:blipFill>
        <p:spPr>
          <a:xfrm>
            <a:off x="47328" y="6579226"/>
            <a:ext cx="1247775" cy="247650"/>
          </a:xfrm>
          <a:prstGeom prst="rect">
            <a:avLst/>
          </a:prstGeom>
        </p:spPr>
      </p:pic>
    </p:spTree>
    <p:extLst>
      <p:ext uri="{BB962C8B-B14F-4D97-AF65-F5344CB8AC3E}">
        <p14:creationId xmlns:p14="http://schemas.microsoft.com/office/powerpoint/2010/main" val="3810153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15480" y="365125"/>
            <a:ext cx="9217024" cy="1325563"/>
          </a:xfrm>
        </p:spPr>
        <p:txBody>
          <a:bodyPr/>
          <a:lstStyle>
            <a:lvl1pPr algn="ctr">
              <a:defRPr b="1">
                <a:solidFill>
                  <a:srgbClr val="007854"/>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3200" kern="1200" dirty="0" smtClean="0">
                <a:solidFill>
                  <a:schemeClr val="tx1"/>
                </a:solidFill>
                <a:effectLst>
                  <a:outerShdw blurRad="38100" dist="38100" dir="2700000" algn="tl">
                    <a:srgbClr val="000000">
                      <a:alpha val="43137"/>
                    </a:srgbClr>
                  </a:outerShdw>
                </a:effectLst>
                <a:latin typeface="+mn-lt"/>
                <a:ea typeface="+mn-ea"/>
                <a:cs typeface="+mn-cs"/>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F370E1-15F7-43B0-A116-32B68DFCE449}" type="slidenum">
              <a:rPr lang="es-ES" altLang="en-US" smtClean="0">
                <a:solidFill>
                  <a:prstClr val="black">
                    <a:tint val="75000"/>
                  </a:prstClr>
                </a:solidFill>
              </a:rPr>
              <a:pPr/>
              <a:t>‹#›</a:t>
            </a:fld>
            <a:endParaRPr lang="es-ES" altLang="en-US">
              <a:solidFill>
                <a:prstClr val="black">
                  <a:tint val="75000"/>
                </a:prstClr>
              </a:solidFill>
            </a:endParaRP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pic>
        <p:nvPicPr>
          <p:cNvPr id="7" name="Picture 6"/>
          <p:cNvPicPr>
            <a:picLocks noChangeAspect="1"/>
          </p:cNvPicPr>
          <p:nvPr userDrawn="1"/>
        </p:nvPicPr>
        <p:blipFill>
          <a:blip r:embed="rId4"/>
          <a:stretch>
            <a:fillRect/>
          </a:stretch>
        </p:blipFill>
        <p:spPr>
          <a:xfrm>
            <a:off x="0" y="0"/>
            <a:ext cx="12216680" cy="6858000"/>
          </a:xfrm>
          <a:prstGeom prst="rect">
            <a:avLst/>
          </a:prstGeom>
        </p:spPr>
      </p:pic>
      <p:pic>
        <p:nvPicPr>
          <p:cNvPr id="10" name="Picture 9"/>
          <p:cNvPicPr>
            <a:picLocks noChangeAspect="1"/>
          </p:cNvPicPr>
          <p:nvPr userDrawn="1"/>
        </p:nvPicPr>
        <p:blipFill>
          <a:blip r:embed="rId5"/>
          <a:stretch>
            <a:fillRect/>
          </a:stretch>
        </p:blipFill>
        <p:spPr>
          <a:xfrm>
            <a:off x="11106150" y="6598349"/>
            <a:ext cx="1085850" cy="266700"/>
          </a:xfrm>
          <a:prstGeom prst="rect">
            <a:avLst/>
          </a:prstGeom>
        </p:spPr>
      </p:pic>
    </p:spTree>
    <p:extLst>
      <p:ext uri="{BB962C8B-B14F-4D97-AF65-F5344CB8AC3E}">
        <p14:creationId xmlns:p14="http://schemas.microsoft.com/office/powerpoint/2010/main" val="140362300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438F5B-F619-478C-9D4F-30873AEA66EF}"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90582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BD4ABF-04AF-4E9C-AD16-BD83875F349A}"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5857851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8930E-BC65-48E2-926D-B42A0DD193A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95284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s-E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EF920B-A5A7-441C-9CB5-DAC99661C749}"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95077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61BD4ABF-04AF-4E9C-AD16-BD83875F349A}" type="slidenum">
              <a:rPr lang="es-ES" altLang="en-US" smtClean="0"/>
              <a:pPr/>
              <a:t>‹#›</a:t>
            </a:fld>
            <a:endParaRPr lang="es-ES" altLang="en-US"/>
          </a:p>
        </p:txBody>
      </p:sp>
    </p:spTree>
    <p:extLst>
      <p:ext uri="{BB962C8B-B14F-4D97-AF65-F5344CB8AC3E}">
        <p14:creationId xmlns:p14="http://schemas.microsoft.com/office/powerpoint/2010/main" val="83473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687A77-000A-4D11-AA33-D2F8674AB32B}"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3851134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AE21F-1A65-4701-BE11-B9AFBA5805E7}"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868505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64EA40-1F31-4130-AE55-932381DC02A8}"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166153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6B7622-B879-449E-ACA5-388827C811CA}"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3076136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F381F7-2813-42F0-9AB9-E5419C0CF6C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94096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ltLang="en-US"/>
          </a:p>
        </p:txBody>
      </p:sp>
      <p:sp>
        <p:nvSpPr>
          <p:cNvPr id="8" name="Footer Placeholder 7"/>
          <p:cNvSpPr>
            <a:spLocks noGrp="1"/>
          </p:cNvSpPr>
          <p:nvPr>
            <p:ph type="ftr" sz="quarter" idx="11"/>
          </p:nvPr>
        </p:nvSpPr>
        <p:spPr/>
        <p:txBody>
          <a:bodyPr/>
          <a:lstStyle/>
          <a:p>
            <a:endParaRPr lang="es-ES" altLang="en-US"/>
          </a:p>
        </p:txBody>
      </p:sp>
      <p:sp>
        <p:nvSpPr>
          <p:cNvPr id="9" name="Slide Number Placeholder 8"/>
          <p:cNvSpPr>
            <a:spLocks noGrp="1"/>
          </p:cNvSpPr>
          <p:nvPr>
            <p:ph type="sldNum" sz="quarter" idx="12"/>
          </p:nvPr>
        </p:nvSpPr>
        <p:spPr/>
        <p:txBody>
          <a:bodyPr/>
          <a:lstStyle/>
          <a:p>
            <a:fld id="{9718930E-BC65-48E2-926D-B42A0DD193A2}" type="slidenum">
              <a:rPr lang="es-ES" altLang="en-US" smtClean="0"/>
              <a:pPr/>
              <a:t>‹#›</a:t>
            </a:fld>
            <a:endParaRPr lang="es-ES" altLang="en-US"/>
          </a:p>
        </p:txBody>
      </p:sp>
    </p:spTree>
    <p:extLst>
      <p:ext uri="{BB962C8B-B14F-4D97-AF65-F5344CB8AC3E}">
        <p14:creationId xmlns:p14="http://schemas.microsoft.com/office/powerpoint/2010/main" val="368100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s-ES" altLang="en-US"/>
          </a:p>
        </p:txBody>
      </p:sp>
      <p:sp>
        <p:nvSpPr>
          <p:cNvPr id="4" name="Footer Placeholder 3"/>
          <p:cNvSpPr>
            <a:spLocks noGrp="1"/>
          </p:cNvSpPr>
          <p:nvPr>
            <p:ph type="ftr" sz="quarter" idx="11"/>
          </p:nvPr>
        </p:nvSpPr>
        <p:spPr/>
        <p:txBody>
          <a:bodyPr/>
          <a:lstStyle/>
          <a:p>
            <a:endParaRPr lang="es-ES" altLang="en-US"/>
          </a:p>
        </p:txBody>
      </p:sp>
      <p:sp>
        <p:nvSpPr>
          <p:cNvPr id="5" name="Slide Number Placeholder 4"/>
          <p:cNvSpPr>
            <a:spLocks noGrp="1"/>
          </p:cNvSpPr>
          <p:nvPr>
            <p:ph type="sldNum" sz="quarter" idx="12"/>
          </p:nvPr>
        </p:nvSpPr>
        <p:spPr/>
        <p:txBody>
          <a:bodyPr/>
          <a:lstStyle/>
          <a:p>
            <a:fld id="{6AEF920B-A5A7-441C-9CB5-DAC99661C749}" type="slidenum">
              <a:rPr lang="es-ES" altLang="en-US" smtClean="0"/>
              <a:pPr/>
              <a:t>‹#›</a:t>
            </a:fld>
            <a:endParaRPr lang="es-ES" altLang="en-US"/>
          </a:p>
        </p:txBody>
      </p:sp>
    </p:spTree>
    <p:extLst>
      <p:ext uri="{BB962C8B-B14F-4D97-AF65-F5344CB8AC3E}">
        <p14:creationId xmlns:p14="http://schemas.microsoft.com/office/powerpoint/2010/main" val="313771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en-US"/>
          </a:p>
        </p:txBody>
      </p:sp>
      <p:sp>
        <p:nvSpPr>
          <p:cNvPr id="3" name="Footer Placeholder 2"/>
          <p:cNvSpPr>
            <a:spLocks noGrp="1"/>
          </p:cNvSpPr>
          <p:nvPr>
            <p:ph type="ftr" sz="quarter" idx="11"/>
          </p:nvPr>
        </p:nvSpPr>
        <p:spPr/>
        <p:txBody>
          <a:bodyPr/>
          <a:lstStyle/>
          <a:p>
            <a:endParaRPr lang="es-ES" altLang="en-US"/>
          </a:p>
        </p:txBody>
      </p:sp>
      <p:sp>
        <p:nvSpPr>
          <p:cNvPr id="4" name="Slide Number Placeholder 3"/>
          <p:cNvSpPr>
            <a:spLocks noGrp="1"/>
          </p:cNvSpPr>
          <p:nvPr>
            <p:ph type="sldNum" sz="quarter" idx="12"/>
          </p:nvPr>
        </p:nvSpPr>
        <p:spPr/>
        <p:txBody>
          <a:bodyPr/>
          <a:lstStyle/>
          <a:p>
            <a:fld id="{23687A77-000A-4D11-AA33-D2F8674AB32B}" type="slidenum">
              <a:rPr lang="es-ES" altLang="en-US" smtClean="0"/>
              <a:pPr/>
              <a:t>‹#›</a:t>
            </a:fld>
            <a:endParaRPr lang="es-ES" altLang="en-US"/>
          </a:p>
        </p:txBody>
      </p:sp>
    </p:spTree>
    <p:extLst>
      <p:ext uri="{BB962C8B-B14F-4D97-AF65-F5344CB8AC3E}">
        <p14:creationId xmlns:p14="http://schemas.microsoft.com/office/powerpoint/2010/main" val="53905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7ABAE21F-1A65-4701-BE11-B9AFBA5805E7}" type="slidenum">
              <a:rPr lang="es-ES" altLang="en-US" smtClean="0"/>
              <a:pPr/>
              <a:t>‹#›</a:t>
            </a:fld>
            <a:endParaRPr lang="es-ES" altLang="en-US"/>
          </a:p>
        </p:txBody>
      </p:sp>
    </p:spTree>
    <p:extLst>
      <p:ext uri="{BB962C8B-B14F-4D97-AF65-F5344CB8AC3E}">
        <p14:creationId xmlns:p14="http://schemas.microsoft.com/office/powerpoint/2010/main" val="34205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BB64EA40-1F31-4130-AE55-932381DC02A8}" type="slidenum">
              <a:rPr lang="es-ES" altLang="en-US" smtClean="0"/>
              <a:pPr/>
              <a:t>‹#›</a:t>
            </a:fld>
            <a:endParaRPr lang="es-ES" altLang="en-US"/>
          </a:p>
        </p:txBody>
      </p:sp>
    </p:spTree>
    <p:extLst>
      <p:ext uri="{BB962C8B-B14F-4D97-AF65-F5344CB8AC3E}">
        <p14:creationId xmlns:p14="http://schemas.microsoft.com/office/powerpoint/2010/main" val="169692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39E85-5EE8-4A86-8A11-8D1291C2FA12}" type="slidenum">
              <a:rPr lang="es-ES" altLang="en-US" smtClean="0"/>
              <a:pPr/>
              <a:t>‹#›</a:t>
            </a:fld>
            <a:endParaRPr lang="es-ES" altLang="en-US"/>
          </a:p>
        </p:txBody>
      </p:sp>
    </p:spTree>
    <p:extLst>
      <p:ext uri="{BB962C8B-B14F-4D97-AF65-F5344CB8AC3E}">
        <p14:creationId xmlns:p14="http://schemas.microsoft.com/office/powerpoint/2010/main" val="152631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39E85-5EE8-4A86-8A11-8D1291C2FA1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1070452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39E85-5EE8-4A86-8A11-8D1291C2FA1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2384006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39E85-5EE8-4A86-8A11-8D1291C2FA12}" type="slidenum">
              <a:rPr lang="es-ES" altLang="en-US" smtClean="0">
                <a:solidFill>
                  <a:prstClr val="black">
                    <a:tint val="75000"/>
                  </a:prstClr>
                </a:solidFill>
              </a:rPr>
              <a:pPr/>
              <a:t>‹#›</a:t>
            </a:fld>
            <a:endParaRPr lang="es-ES" altLang="en-US">
              <a:solidFill>
                <a:prstClr val="black">
                  <a:tint val="75000"/>
                </a:prstClr>
              </a:solidFill>
            </a:endParaRPr>
          </a:p>
        </p:txBody>
      </p:sp>
    </p:spTree>
    <p:extLst>
      <p:ext uri="{BB962C8B-B14F-4D97-AF65-F5344CB8AC3E}">
        <p14:creationId xmlns:p14="http://schemas.microsoft.com/office/powerpoint/2010/main" val="32759138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g"/><Relationship Id="rId15" Type="http://schemas.openxmlformats.org/officeDocument/2006/relationships/image" Target="../media/image23.jpeg"/><Relationship Id="rId10" Type="http://schemas.openxmlformats.org/officeDocument/2006/relationships/image" Target="../media/image18.jp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r"/>
            <a:r>
              <a:rPr lang="en-NZ" b="1" dirty="0">
                <a:solidFill>
                  <a:srgbClr val="FFC000"/>
                </a:solidFill>
                <a:effectLst>
                  <a:outerShdw blurRad="38100" dist="38100" dir="2700000" algn="tl">
                    <a:srgbClr val="000000">
                      <a:alpha val="43137"/>
                    </a:srgbClr>
                  </a:outerShdw>
                </a:effectLst>
                <a:latin typeface="+mn-lt"/>
              </a:rPr>
              <a:t>Breaking Open </a:t>
            </a:r>
            <a:br>
              <a:rPr lang="en-NZ" b="1" dirty="0">
                <a:solidFill>
                  <a:srgbClr val="FFC000"/>
                </a:solidFill>
                <a:effectLst>
                  <a:outerShdw blurRad="38100" dist="38100" dir="2700000" algn="tl">
                    <a:srgbClr val="000000">
                      <a:alpha val="43137"/>
                    </a:srgbClr>
                  </a:outerShdw>
                </a:effectLst>
                <a:latin typeface="+mn-lt"/>
              </a:rPr>
            </a:br>
            <a:r>
              <a:rPr lang="en-NZ" b="1" dirty="0">
                <a:solidFill>
                  <a:srgbClr val="FFC000"/>
                </a:solidFill>
                <a:effectLst>
                  <a:outerShdw blurRad="38100" dist="38100" dir="2700000" algn="tl">
                    <a:srgbClr val="000000">
                      <a:alpha val="43137"/>
                    </a:srgbClr>
                  </a:outerShdw>
                </a:effectLst>
                <a:latin typeface="+mn-lt"/>
              </a:rPr>
              <a:t>the SREBD</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sp>
        <p:nvSpPr>
          <p:cNvPr id="9" name="Rectangle 110"/>
          <p:cNvSpPr txBox="1">
            <a:spLocks noChangeArrowheads="1"/>
          </p:cNvSpPr>
          <p:nvPr/>
        </p:nvSpPr>
        <p:spPr>
          <a:xfrm>
            <a:off x="5393828" y="5818554"/>
            <a:ext cx="4860925" cy="761007"/>
          </a:xfrm>
          <a:prstGeom prst="rect">
            <a:avLst/>
          </a:prstGeom>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accent6">
                    <a:lumMod val="50000"/>
                  </a:schemeClr>
                </a:solidFill>
                <a:latin typeface="+mj-lt"/>
                <a:ea typeface="+mj-ea"/>
                <a:cs typeface="+mj-cs"/>
              </a:defRPr>
            </a:lvl1pPr>
          </a:lstStyle>
          <a:p>
            <a:pPr fontAlgn="auto">
              <a:spcAft>
                <a:spcPts val="0"/>
              </a:spcAft>
            </a:pP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Delving</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Deeper</a:t>
            </a:r>
            <a:r>
              <a:rPr lang="es-UY" altLang="en-US" sz="3200" dirty="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b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b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Our</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Schools</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RE &amp;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Spirituality</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a:t>
            </a:r>
            <a:endParaRPr lang="es-ES" altLang="en-US" sz="3200" dirty="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Rectangle 122"/>
          <p:cNvSpPr>
            <a:spLocks noChangeArrowheads="1"/>
          </p:cNvSpPr>
          <p:nvPr/>
        </p:nvSpPr>
        <p:spPr bwMode="auto">
          <a:xfrm>
            <a:off x="5647837" y="6199057"/>
            <a:ext cx="51847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r"/>
            <a:r>
              <a:rPr lang="es-UY" altLang="en-US" sz="1800" dirty="0" err="1" smtClean="0">
                <a:solidFill>
                  <a:srgbClr val="007854"/>
                </a:solidFill>
                <a:effectLst>
                  <a:outerShdw blurRad="38100" dist="38100" dir="2700000" algn="tl">
                    <a:srgbClr val="000000">
                      <a:alpha val="43137"/>
                    </a:srgbClr>
                  </a:outerShdw>
                </a:effectLst>
                <a:latin typeface="Trebuchet MS" panose="020B0603020202020204" pitchFamily="34" charset="0"/>
              </a:rPr>
              <a:t>Session</a:t>
            </a:r>
            <a:r>
              <a:rPr lang="es-UY" altLang="en-US" sz="1800" dirty="0" smtClean="0">
                <a:solidFill>
                  <a:srgbClr val="007854"/>
                </a:solidFill>
                <a:effectLst>
                  <a:outerShdw blurRad="38100" dist="38100" dir="2700000" algn="tl">
                    <a:srgbClr val="000000">
                      <a:alpha val="43137"/>
                    </a:srgbClr>
                  </a:outerShdw>
                </a:effectLst>
                <a:latin typeface="Trebuchet MS" panose="020B0603020202020204" pitchFamily="34" charset="0"/>
              </a:rPr>
              <a:t> - 2</a:t>
            </a:r>
            <a:endParaRPr lang="es-ES" altLang="en-US" sz="1800" dirty="0">
              <a:solidFill>
                <a:srgbClr val="007854"/>
              </a:solidFill>
              <a:effectLst>
                <a:outerShdw blurRad="38100" dist="38100" dir="2700000" algn="tl">
                  <a:srgbClr val="000000">
                    <a:alpha val="43137"/>
                  </a:srgbClr>
                </a:outerShdw>
              </a:effectLst>
              <a:latin typeface="Trebuchet MS" panose="020B0603020202020204" pitchFamily="34" charset="0"/>
            </a:endParaRPr>
          </a:p>
        </p:txBody>
      </p:sp>
      <p:pic>
        <p:nvPicPr>
          <p:cNvPr id="11" name="Picture 10"/>
          <p:cNvPicPr>
            <a:picLocks noChangeAspect="1"/>
          </p:cNvPicPr>
          <p:nvPr/>
        </p:nvPicPr>
        <p:blipFill>
          <a:blip r:embed="rId4"/>
          <a:stretch>
            <a:fillRect/>
          </a:stretch>
        </p:blipFill>
        <p:spPr>
          <a:xfrm>
            <a:off x="407368" y="286375"/>
            <a:ext cx="4464496" cy="63109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686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NZ"/>
          </a:p>
        </p:txBody>
      </p:sp>
      <p:sp>
        <p:nvSpPr>
          <p:cNvPr id="6" name="Content Placeholder 5"/>
          <p:cNvSpPr>
            <a:spLocks noGrp="1"/>
          </p:cNvSpPr>
          <p:nvPr>
            <p:ph idx="1"/>
          </p:nvPr>
        </p:nvSpPr>
        <p:spPr/>
        <p:txBody>
          <a:bodyPr/>
          <a:lstStyle/>
          <a:p>
            <a:endParaRPr lang="en-NZ"/>
          </a:p>
        </p:txBody>
      </p:sp>
      <p:pic>
        <p:nvPicPr>
          <p:cNvPr id="4" name="Picture 3"/>
          <p:cNvPicPr>
            <a:picLocks noChangeAspect="1"/>
          </p:cNvPicPr>
          <p:nvPr/>
        </p:nvPicPr>
        <p:blipFill>
          <a:blip r:embed="rId3"/>
          <a:stretch>
            <a:fillRect/>
          </a:stretch>
        </p:blipFill>
        <p:spPr>
          <a:xfrm>
            <a:off x="0" y="277354"/>
            <a:ext cx="12209478" cy="6335795"/>
          </a:xfrm>
          <a:prstGeom prst="rect">
            <a:avLst/>
          </a:prstGeom>
        </p:spPr>
      </p:pic>
    </p:spTree>
    <p:extLst>
      <p:ext uri="{BB962C8B-B14F-4D97-AF65-F5344CB8AC3E}">
        <p14:creationId xmlns:p14="http://schemas.microsoft.com/office/powerpoint/2010/main" val="1368962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4314" y="279478"/>
            <a:ext cx="10077450" cy="6362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p:cNvSpPr txBox="1"/>
          <p:nvPr/>
        </p:nvSpPr>
        <p:spPr>
          <a:xfrm>
            <a:off x="4495344" y="1522499"/>
            <a:ext cx="5798838" cy="369332"/>
          </a:xfrm>
          <a:prstGeom prst="rect">
            <a:avLst/>
          </a:prstGeom>
          <a:noFill/>
        </p:spPr>
        <p:txBody>
          <a:bodyPr wrap="square" rtlCol="0">
            <a:spAutoFit/>
          </a:bodyPr>
          <a:lstStyle/>
          <a:p>
            <a:pPr algn="ctr"/>
            <a:r>
              <a:rPr lang="en-NZ" b="1" dirty="0">
                <a:solidFill>
                  <a:prstClr val="white"/>
                </a:solidFill>
              </a:rPr>
              <a:t>Welcoming people to share fully in this community</a:t>
            </a:r>
          </a:p>
        </p:txBody>
      </p:sp>
    </p:spTree>
    <p:extLst>
      <p:ext uri="{BB962C8B-B14F-4D97-AF65-F5344CB8AC3E}">
        <p14:creationId xmlns:p14="http://schemas.microsoft.com/office/powerpoint/2010/main" val="523804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Understanding Religious Education</a:t>
            </a:r>
            <a:endParaRPr lang="en-NZ" dirty="0">
              <a:solidFill>
                <a:srgbClr val="FFC000"/>
              </a:solidFill>
              <a:latin typeface="+mn-lt"/>
            </a:endParaRPr>
          </a:p>
        </p:txBody>
      </p:sp>
      <p:sp>
        <p:nvSpPr>
          <p:cNvPr id="3" name="Content Placeholder 2"/>
          <p:cNvSpPr>
            <a:spLocks noGrp="1"/>
          </p:cNvSpPr>
          <p:nvPr>
            <p:ph idx="1"/>
          </p:nvPr>
        </p:nvSpPr>
        <p:spPr/>
        <p:txBody>
          <a:bodyPr>
            <a:normAutofit/>
          </a:bodyPr>
          <a:lstStyle/>
          <a:p>
            <a:r>
              <a:rPr lang="en-NZ" sz="3200" dirty="0">
                <a:effectLst>
                  <a:outerShdw blurRad="38100" dist="38100" dir="2700000" algn="tl">
                    <a:srgbClr val="000000">
                      <a:alpha val="43137"/>
                    </a:srgbClr>
                  </a:outerShdw>
                </a:effectLst>
              </a:rPr>
              <a:t>RE is not Catechesis – but forms a foundation from which personal faith may grow. </a:t>
            </a:r>
            <a:r>
              <a:rPr lang="en-NZ" sz="1800" dirty="0" smtClean="0">
                <a:effectLst>
                  <a:outerShdw blurRad="38100" dist="38100" dir="2700000" algn="tl">
                    <a:srgbClr val="000000">
                      <a:alpha val="43137"/>
                    </a:srgbClr>
                  </a:outerShdw>
                </a:effectLst>
              </a:rPr>
              <a:t>(p. </a:t>
            </a:r>
            <a:r>
              <a:rPr lang="en-NZ" sz="1800" dirty="0" smtClean="0">
                <a:effectLst>
                  <a:outerShdw blurRad="38100" dist="38100" dir="2700000" algn="tl">
                    <a:srgbClr val="000000">
                      <a:alpha val="43137"/>
                    </a:srgbClr>
                  </a:outerShdw>
                </a:effectLst>
              </a:rPr>
              <a:t>13)</a:t>
            </a:r>
            <a:endParaRPr lang="en-NZ" sz="1800" dirty="0" smtClean="0">
              <a:effectLst>
                <a:outerShdw blurRad="38100" dist="38100" dir="2700000" algn="tl">
                  <a:srgbClr val="000000">
                    <a:alpha val="43137"/>
                  </a:srgbClr>
                </a:outerShdw>
              </a:effectLst>
            </a:endParaRPr>
          </a:p>
          <a:p>
            <a:pPr lvl="0"/>
            <a:r>
              <a:rPr lang="en-NZ" sz="3200" dirty="0" smtClean="0">
                <a:effectLst>
                  <a:outerShdw blurRad="38100" dist="38100" dir="2700000" algn="tl">
                    <a:srgbClr val="000000">
                      <a:alpha val="43137"/>
                    </a:srgbClr>
                  </a:outerShdw>
                </a:effectLst>
              </a:rPr>
              <a:t>There is a deep link to spirituality – the drawing together of knowledge and experience. </a:t>
            </a:r>
            <a:r>
              <a:rPr lang="en-NZ" sz="1800" dirty="0">
                <a:solidFill>
                  <a:prstClr val="black"/>
                </a:solidFill>
              </a:rPr>
              <a:t>(p. </a:t>
            </a:r>
            <a:r>
              <a:rPr lang="en-NZ" sz="1800" dirty="0" smtClean="0">
                <a:solidFill>
                  <a:prstClr val="black"/>
                </a:solidFill>
              </a:rPr>
              <a:t>7)</a:t>
            </a:r>
            <a:endParaRPr lang="en-NZ" sz="3200" dirty="0" smtClean="0">
              <a:effectLst>
                <a:outerShdw blurRad="38100" dist="38100" dir="2700000" algn="tl">
                  <a:srgbClr val="000000">
                    <a:alpha val="43137"/>
                  </a:srgbClr>
                </a:outerShdw>
              </a:effectLst>
            </a:endParaRPr>
          </a:p>
          <a:p>
            <a:pPr lvl="0"/>
            <a:r>
              <a:rPr lang="en-NZ" sz="3200" dirty="0" smtClean="0">
                <a:effectLst>
                  <a:outerShdw blurRad="38100" dist="38100" dir="2700000" algn="tl">
                    <a:srgbClr val="000000">
                      <a:alpha val="43137"/>
                    </a:srgbClr>
                  </a:outerShdw>
                </a:effectLst>
              </a:rPr>
              <a:t>Learning “about” </a:t>
            </a:r>
            <a:r>
              <a:rPr lang="en-NZ" sz="3200" dirty="0">
                <a:effectLst>
                  <a:outerShdw blurRad="38100" dist="38100" dir="2700000" algn="tl">
                    <a:srgbClr val="000000">
                      <a:alpha val="43137"/>
                    </a:srgbClr>
                  </a:outerShdw>
                </a:effectLst>
              </a:rPr>
              <a:t>J</a:t>
            </a:r>
            <a:r>
              <a:rPr lang="en-NZ" sz="3200" dirty="0" smtClean="0">
                <a:effectLst>
                  <a:outerShdw blurRad="38100" dist="38100" dir="2700000" algn="tl">
                    <a:srgbClr val="000000">
                      <a:alpha val="43137"/>
                    </a:srgbClr>
                  </a:outerShdw>
                </a:effectLst>
              </a:rPr>
              <a:t>esus can grow to learning to “love Jesus” </a:t>
            </a:r>
            <a:r>
              <a:rPr lang="en-NZ" sz="1800" dirty="0">
                <a:solidFill>
                  <a:prstClr val="black"/>
                </a:solidFill>
              </a:rPr>
              <a:t>(p. </a:t>
            </a:r>
            <a:r>
              <a:rPr lang="en-NZ" sz="1800" dirty="0" smtClean="0">
                <a:solidFill>
                  <a:prstClr val="black"/>
                </a:solidFill>
              </a:rPr>
              <a:t>13)</a:t>
            </a:r>
            <a:endParaRPr lang="en-NZ" sz="3200" dirty="0" smtClean="0">
              <a:effectLst>
                <a:outerShdw blurRad="38100" dist="38100" dir="2700000" algn="tl">
                  <a:srgbClr val="000000">
                    <a:alpha val="43137"/>
                  </a:srgbClr>
                </a:outerShdw>
              </a:effectLst>
            </a:endParaRPr>
          </a:p>
          <a:p>
            <a:pPr lvl="0"/>
            <a:r>
              <a:rPr lang="en-NZ" sz="3200" dirty="0" smtClean="0">
                <a:effectLst>
                  <a:outerShdw blurRad="38100" dist="38100" dir="2700000" algn="tl">
                    <a:srgbClr val="000000">
                      <a:alpha val="43137"/>
                    </a:srgbClr>
                  </a:outerShdw>
                </a:effectLst>
              </a:rPr>
              <a:t>This happens in a context of community – </a:t>
            </a:r>
            <a:r>
              <a:rPr lang="en-NZ" sz="3200" dirty="0" err="1" smtClean="0">
                <a:effectLst>
                  <a:outerShdw blurRad="38100" dist="38100" dir="2700000" algn="tl">
                    <a:srgbClr val="000000">
                      <a:alpha val="43137"/>
                    </a:srgbClr>
                  </a:outerShdw>
                </a:effectLst>
              </a:rPr>
              <a:t>whānau</a:t>
            </a:r>
            <a:r>
              <a:rPr lang="en-NZ" sz="3200" dirty="0" smtClean="0">
                <a:effectLst>
                  <a:outerShdw blurRad="38100" dist="38100" dir="2700000" algn="tl">
                    <a:srgbClr val="000000">
                      <a:alpha val="43137"/>
                    </a:srgbClr>
                  </a:outerShdw>
                </a:effectLst>
              </a:rPr>
              <a:t>, parish &amp; school. </a:t>
            </a:r>
            <a:r>
              <a:rPr lang="en-NZ" sz="1800" dirty="0">
                <a:solidFill>
                  <a:prstClr val="black"/>
                </a:solidFill>
              </a:rPr>
              <a:t>(p. </a:t>
            </a:r>
            <a:r>
              <a:rPr lang="en-NZ" sz="1800" dirty="0" smtClean="0">
                <a:solidFill>
                  <a:prstClr val="black"/>
                </a:solidFill>
              </a:rPr>
              <a:t>13)</a:t>
            </a:r>
            <a:endParaRPr lang="en-NZ" sz="3200" dirty="0" smtClean="0">
              <a:effectLst>
                <a:outerShdw blurRad="38100" dist="38100" dir="2700000" algn="tl">
                  <a:srgbClr val="000000">
                    <a:alpha val="43137"/>
                  </a:srgbClr>
                </a:outerShdw>
              </a:effectLst>
            </a:endParaRPr>
          </a:p>
          <a:p>
            <a:endParaRPr lang="en-NZ" sz="3200" dirty="0" smtClean="0">
              <a:effectLst>
                <a:outerShdw blurRad="38100" dist="38100" dir="2700000" algn="tl">
                  <a:srgbClr val="000000">
                    <a:alpha val="43137"/>
                  </a:srgbClr>
                </a:outerShdw>
              </a:effectLst>
            </a:endParaRPr>
          </a:p>
          <a:p>
            <a:pPr marL="0" indent="0">
              <a:buNone/>
            </a:pPr>
            <a:endParaRPr lang="en-NZ" sz="3600" dirty="0" smtClean="0">
              <a:effectLst>
                <a:outerShdw blurRad="38100" dist="38100" dir="2700000" algn="tl">
                  <a:srgbClr val="000000">
                    <a:alpha val="43137"/>
                  </a:srgbClr>
                </a:outerShdw>
              </a:effectLst>
            </a:endParaRPr>
          </a:p>
        </p:txBody>
      </p:sp>
      <p:grpSp>
        <p:nvGrpSpPr>
          <p:cNvPr id="5" name="Group 4"/>
          <p:cNvGrpSpPr/>
          <p:nvPr/>
        </p:nvGrpSpPr>
        <p:grpSpPr>
          <a:xfrm>
            <a:off x="10776520" y="1124744"/>
            <a:ext cx="9977887" cy="5952944"/>
            <a:chOff x="0" y="205267"/>
            <a:chExt cx="9023927" cy="6767944"/>
          </a:xfrm>
        </p:grpSpPr>
        <p:pic>
          <p:nvPicPr>
            <p:cNvPr id="6" name="Picture 2" descr="Image result for business card bl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25785" y="1290815"/>
              <a:ext cx="4689563" cy="2624350"/>
            </a:xfrm>
            <a:prstGeom prst="rect">
              <a:avLst/>
            </a:prstGeom>
            <a:noFill/>
          </p:spPr>
          <p:txBody>
            <a:bodyPr wrap="square" rtlCol="0">
              <a:spAutoFit/>
            </a:bodyPr>
            <a:lstStyle/>
            <a:p>
              <a:pPr algn="ctr"/>
              <a:endParaRPr lang="en-NZ" sz="4800" dirty="0" smtClean="0">
                <a:solidFill>
                  <a:prstClr val="black"/>
                </a:solidFill>
              </a:endParaRPr>
            </a:p>
            <a:p>
              <a:pPr algn="ctr"/>
              <a:r>
                <a:rPr lang="en-NZ" sz="4800" dirty="0" smtClean="0">
                  <a:solidFill>
                    <a:prstClr val="black"/>
                  </a:solidFill>
                </a:rPr>
                <a:t>What is Religious Education?</a:t>
              </a:r>
              <a:endParaRPr lang="en-NZ" sz="4800" dirty="0">
                <a:solidFill>
                  <a:prstClr val="black"/>
                </a:solidFill>
              </a:endParaRPr>
            </a:p>
          </p:txBody>
        </p:sp>
      </p:grpSp>
      <p:sp>
        <p:nvSpPr>
          <p:cNvPr id="8" name="Rectangle 7"/>
          <p:cNvSpPr/>
          <p:nvPr/>
        </p:nvSpPr>
        <p:spPr>
          <a:xfrm rot="16200000">
            <a:off x="5978343" y="-5836786"/>
            <a:ext cx="236816" cy="12031342"/>
          </a:xfrm>
          <a:prstGeom prst="rect">
            <a:avLst/>
          </a:prstGeom>
        </p:spPr>
        <p:style>
          <a:lnRef idx="3">
            <a:schemeClr val="lt1"/>
          </a:lnRef>
          <a:fillRef idx="1">
            <a:schemeClr val="accent1"/>
          </a:fillRef>
          <a:effectRef idx="1">
            <a:schemeClr val="accent1"/>
          </a:effectRef>
          <a:fontRef idx="minor">
            <a:schemeClr val="lt1"/>
          </a:fontRef>
        </p:style>
        <p:txBody>
          <a:bodyPr vert="vert" rtlCol="0" anchor="ctr"/>
          <a:lstStyle/>
          <a:p>
            <a:r>
              <a:rPr lang="en-NZ" sz="1600" dirty="0" smtClean="0">
                <a:solidFill>
                  <a:schemeClr val="bg2">
                    <a:lumMod val="20000"/>
                    <a:lumOff val="80000"/>
                  </a:schemeClr>
                </a:solidFill>
              </a:rPr>
              <a:t>2 Minutes</a:t>
            </a:r>
          </a:p>
        </p:txBody>
      </p:sp>
    </p:spTree>
    <p:extLst>
      <p:ext uri="{BB962C8B-B14F-4D97-AF65-F5344CB8AC3E}">
        <p14:creationId xmlns:p14="http://schemas.microsoft.com/office/powerpoint/2010/main" val="118989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2" presetClass="exit" presetSubtype="2" fill="hold" grpId="0" nodeType="withEffect">
                                  <p:stCondLst>
                                    <p:cond delay="0"/>
                                  </p:stCondLst>
                                  <p:childTnLst>
                                    <p:animEffect transition="out" filter="wipe(right)">
                                      <p:cBhvr>
                                        <p:cTn id="13" dur="120000"/>
                                        <p:tgtEl>
                                          <p:spTgt spid="8"/>
                                        </p:tgtEl>
                                      </p:cBhvr>
                                    </p:animEffect>
                                    <p:set>
                                      <p:cBhvr>
                                        <p:cTn id="14" dur="1" fill="hold">
                                          <p:stCondLst>
                                            <p:cond delay="1199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6320" y="2348880"/>
            <a:ext cx="3053631" cy="1693082"/>
          </a:xfrm>
          <a:prstGeom prst="rect">
            <a:avLst/>
          </a:prstGeom>
        </p:spPr>
      </p:pic>
      <p:sp>
        <p:nvSpPr>
          <p:cNvPr id="8" name="Title 1"/>
          <p:cNvSpPr>
            <a:spLocks noGrp="1"/>
          </p:cNvSpPr>
          <p:nvPr>
            <p:ph type="title"/>
          </p:nvPr>
        </p:nvSpPr>
        <p:spPr>
          <a:xfrm>
            <a:off x="889152" y="188640"/>
            <a:ext cx="9383311" cy="1325563"/>
          </a:xfrm>
        </p:spPr>
        <p:txBody>
          <a:bodyPr>
            <a:normAutofit/>
          </a:bodyPr>
          <a:lstStyle/>
          <a:p>
            <a:r>
              <a:rPr lang="en-NZ" dirty="0">
                <a:solidFill>
                  <a:srgbClr val="FFC000"/>
                </a:solidFill>
                <a:latin typeface="+mn-lt"/>
              </a:rPr>
              <a:t>So… A reminder about the </a:t>
            </a:r>
            <a:r>
              <a:rPr lang="en-NZ" dirty="0" smtClean="0">
                <a:solidFill>
                  <a:srgbClr val="FFC000"/>
                </a:solidFill>
                <a:latin typeface="+mn-lt"/>
              </a:rPr>
              <a:t>SREBD</a:t>
            </a:r>
            <a:r>
              <a:rPr lang="en-NZ" dirty="0">
                <a:solidFill>
                  <a:srgbClr val="FFC000"/>
                </a:solidFill>
                <a:latin typeface="+mn-lt"/>
              </a:rPr>
              <a:t>… It is</a:t>
            </a:r>
            <a:endParaRPr lang="en-NZ" dirty="0">
              <a:solidFill>
                <a:srgbClr val="FFC000"/>
              </a:solidFill>
              <a:latin typeface="+mn-lt"/>
            </a:endParaRPr>
          </a:p>
        </p:txBody>
      </p:sp>
      <p:sp>
        <p:nvSpPr>
          <p:cNvPr id="3" name="Content Placeholder 2"/>
          <p:cNvSpPr>
            <a:spLocks noGrp="1"/>
          </p:cNvSpPr>
          <p:nvPr>
            <p:ph idx="1"/>
          </p:nvPr>
        </p:nvSpPr>
        <p:spPr/>
        <p:txBody>
          <a:bodyPr>
            <a:normAutofit/>
          </a:bodyPr>
          <a:lstStyle/>
          <a:p>
            <a:r>
              <a:rPr lang="en-NZ" sz="3200" dirty="0" smtClean="0">
                <a:effectLst>
                  <a:outerShdw blurRad="38100" dist="38100" dir="2700000" algn="tl">
                    <a:srgbClr val="000000">
                      <a:alpha val="43137"/>
                    </a:srgbClr>
                  </a:outerShdw>
                </a:effectLst>
              </a:rPr>
              <a:t>A response to the NZ Bishops “Teal document”.</a:t>
            </a:r>
          </a:p>
          <a:p>
            <a:r>
              <a:rPr lang="en-NZ" sz="3200" dirty="0" smtClean="0">
                <a:effectLst>
                  <a:outerShdw blurRad="38100" dist="38100" dir="2700000" algn="tl">
                    <a:srgbClr val="000000">
                      <a:alpha val="43137"/>
                    </a:srgbClr>
                  </a:outerShdw>
                </a:effectLst>
              </a:rPr>
              <a:t>A focus and discussion document to deeply</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consider what is happening at ‘your place’</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in terms of RE. </a:t>
            </a:r>
            <a:r>
              <a:rPr lang="en-NZ" sz="1800" dirty="0" smtClean="0">
                <a:effectLst>
                  <a:outerShdw blurRad="38100" dist="38100" dir="2700000" algn="tl">
                    <a:srgbClr val="000000">
                      <a:alpha val="43137"/>
                    </a:srgbClr>
                  </a:outerShdw>
                </a:effectLst>
              </a:rPr>
              <a:t>(p. 5)</a:t>
            </a:r>
          </a:p>
          <a:p>
            <a:r>
              <a:rPr lang="en-NZ" sz="3200" dirty="0">
                <a:effectLst>
                  <a:outerShdw blurRad="38100" dist="38100" dir="2700000" algn="tl">
                    <a:srgbClr val="000000">
                      <a:alpha val="43137"/>
                    </a:srgbClr>
                  </a:outerShdw>
                </a:effectLst>
              </a:rPr>
              <a:t>It </a:t>
            </a:r>
            <a:r>
              <a:rPr lang="en-NZ" sz="3200" dirty="0" smtClean="0">
                <a:effectLst>
                  <a:outerShdw blurRad="38100" dist="38100" dir="2700000" algn="tl">
                    <a:srgbClr val="000000">
                      <a:alpha val="43137"/>
                    </a:srgbClr>
                  </a:outerShdw>
                </a:effectLst>
              </a:rPr>
              <a:t>provides </a:t>
            </a:r>
            <a:r>
              <a:rPr lang="en-NZ" sz="3200" dirty="0" smtClean="0">
                <a:effectLst>
                  <a:outerShdw blurRad="38100" dist="38100" dir="2700000" algn="tl">
                    <a:srgbClr val="000000">
                      <a:alpha val="43137"/>
                    </a:srgbClr>
                  </a:outerShdw>
                </a:effectLst>
              </a:rPr>
              <a:t>guidance for </a:t>
            </a:r>
            <a:r>
              <a:rPr lang="en-NZ" sz="3200" dirty="0">
                <a:effectLst>
                  <a:outerShdw blurRad="38100" dist="38100" dir="2700000" algn="tl">
                    <a:srgbClr val="000000">
                      <a:alpha val="43137"/>
                    </a:srgbClr>
                  </a:outerShdw>
                </a:effectLst>
              </a:rPr>
              <a:t>teaching the current </a:t>
            </a:r>
            <a:r>
              <a:rPr lang="en-NZ" sz="3200" dirty="0" smtClean="0">
                <a:effectLst>
                  <a:outerShdw blurRad="38100" dist="38100" dir="2700000" algn="tl">
                    <a:srgbClr val="000000">
                      <a:alpha val="43137"/>
                    </a:srgbClr>
                  </a:outerShdw>
                </a:effectLst>
              </a:rPr>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curriculum - it </a:t>
            </a:r>
            <a:r>
              <a:rPr lang="en-NZ" sz="3200" dirty="0">
                <a:effectLst>
                  <a:outerShdw blurRad="38100" dist="38100" dir="2700000" algn="tl">
                    <a:srgbClr val="000000">
                      <a:alpha val="43137"/>
                    </a:srgbClr>
                  </a:outerShdw>
                </a:effectLst>
              </a:rPr>
              <a:t>is not a new curriculum itself. </a:t>
            </a:r>
          </a:p>
          <a:p>
            <a:r>
              <a:rPr lang="en-NZ" sz="3200" dirty="0" smtClean="0">
                <a:effectLst>
                  <a:outerShdw blurRad="38100" dist="38100" dir="2700000" algn="tl">
                    <a:srgbClr val="000000">
                      <a:alpha val="43137"/>
                    </a:srgbClr>
                  </a:outerShdw>
                </a:effectLst>
              </a:rPr>
              <a:t>It is a “bridging document” to provide support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now, and time to develop a new curriculum.</a:t>
            </a:r>
          </a:p>
          <a:p>
            <a:endParaRPr lang="en-NZ" sz="3200" dirty="0" smtClean="0">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4"/>
          <a:srcRect t="13411" r="72647" b="6440"/>
          <a:stretch/>
        </p:blipFill>
        <p:spPr>
          <a:xfrm>
            <a:off x="9904806" y="3756158"/>
            <a:ext cx="1982837" cy="27815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rot="389449">
            <a:off x="10519795" y="293659"/>
            <a:ext cx="1372403" cy="19400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3202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NZ" dirty="0">
                <a:solidFill>
                  <a:srgbClr val="FFC000"/>
                </a:solidFill>
                <a:latin typeface="+mn-lt"/>
              </a:rPr>
              <a:t>Including…</a:t>
            </a:r>
            <a:endParaRPr lang="en-NZ" dirty="0">
              <a:solidFill>
                <a:srgbClr val="FFC000"/>
              </a:solidFill>
              <a:latin typeface="+mn-lt"/>
            </a:endParaRPr>
          </a:p>
        </p:txBody>
      </p:sp>
      <p:sp>
        <p:nvSpPr>
          <p:cNvPr id="3" name="Content Placeholder 2"/>
          <p:cNvSpPr>
            <a:spLocks noGrp="1"/>
          </p:cNvSpPr>
          <p:nvPr>
            <p:ph idx="1"/>
          </p:nvPr>
        </p:nvSpPr>
        <p:spPr/>
        <p:txBody>
          <a:bodyPr>
            <a:normAutofit/>
          </a:bodyPr>
          <a:lstStyle/>
          <a:p>
            <a:r>
              <a:rPr lang="en-NZ" sz="3600" dirty="0" smtClean="0">
                <a:effectLst>
                  <a:outerShdw blurRad="38100" dist="38100" dir="2700000" algn="tl">
                    <a:srgbClr val="000000">
                      <a:alpha val="43137"/>
                    </a:srgbClr>
                  </a:outerShdw>
                </a:effectLst>
              </a:rPr>
              <a:t>Talking and thinking about:</a:t>
            </a:r>
            <a:endParaRPr lang="en-NZ" sz="3600" dirty="0" smtClean="0">
              <a:effectLst>
                <a:outerShdw blurRad="38100" dist="38100" dir="2700000" algn="tl">
                  <a:srgbClr val="000000">
                    <a:alpha val="43137"/>
                  </a:srgbClr>
                </a:outerShdw>
              </a:effectLst>
            </a:endParaRPr>
          </a:p>
          <a:p>
            <a:pPr lvl="1">
              <a:buFont typeface="Trebuchet MS" panose="020B0603020202020204" pitchFamily="34" charset="0"/>
              <a:buChar char="-"/>
            </a:pPr>
            <a:r>
              <a:rPr lang="en-NZ" sz="3200" dirty="0" smtClean="0">
                <a:effectLst>
                  <a:outerShdw blurRad="38100" dist="38100" dir="2700000" algn="tl">
                    <a:srgbClr val="000000">
                      <a:alpha val="43137"/>
                    </a:srgbClr>
                  </a:outerShdw>
                </a:effectLst>
              </a:rPr>
              <a:t>Emphasis on encounter with Jesus</a:t>
            </a:r>
          </a:p>
          <a:p>
            <a:pPr lvl="1">
              <a:buFont typeface="Trebuchet MS" panose="020B0603020202020204" pitchFamily="34" charset="0"/>
              <a:buChar char="-"/>
            </a:pPr>
            <a:r>
              <a:rPr lang="en-NZ" sz="3200" dirty="0" smtClean="0">
                <a:effectLst>
                  <a:outerShdw blurRad="38100" dist="38100" dir="2700000" algn="tl">
                    <a:srgbClr val="000000">
                      <a:alpha val="43137"/>
                    </a:srgbClr>
                  </a:outerShdw>
                </a:effectLst>
              </a:rPr>
              <a:t>Encouraging school/parish relationships</a:t>
            </a:r>
          </a:p>
          <a:p>
            <a:pPr lvl="1">
              <a:buFont typeface="Trebuchet MS" panose="020B0603020202020204" pitchFamily="34" charset="0"/>
              <a:buChar char="-"/>
            </a:pPr>
            <a:r>
              <a:rPr lang="en-NZ" sz="3200" dirty="0" smtClean="0">
                <a:effectLst>
                  <a:outerShdw blurRad="38100" dist="38100" dir="2700000" algn="tl">
                    <a:srgbClr val="000000">
                      <a:alpha val="43137"/>
                    </a:srgbClr>
                  </a:outerShdw>
                </a:effectLst>
              </a:rPr>
              <a:t>Young people’s </a:t>
            </a:r>
            <a:r>
              <a:rPr lang="en-NZ" sz="3200" dirty="0" smtClean="0">
                <a:effectLst>
                  <a:outerShdw blurRad="38100" dist="38100" dir="2700000" algn="tl">
                    <a:srgbClr val="000000">
                      <a:alpha val="43137"/>
                    </a:srgbClr>
                  </a:outerShdw>
                </a:effectLst>
              </a:rPr>
              <a:t>spirituality and holiness</a:t>
            </a:r>
          </a:p>
          <a:p>
            <a:pPr lvl="1">
              <a:buFont typeface="Trebuchet MS" panose="020B0603020202020204" pitchFamily="34" charset="0"/>
              <a:buChar char="-"/>
            </a:pPr>
            <a:r>
              <a:rPr lang="en-NZ" sz="3200" dirty="0" smtClean="0">
                <a:effectLst>
                  <a:outerShdw blurRad="38100" dist="38100" dir="2700000" algn="tl">
                    <a:srgbClr val="000000">
                      <a:alpha val="43137"/>
                    </a:srgbClr>
                  </a:outerShdw>
                </a:effectLst>
              </a:rPr>
              <a:t>Effective assessment and evaluation</a:t>
            </a:r>
            <a:endParaRPr lang="en-NZ" sz="3200" dirty="0" smtClean="0">
              <a:effectLst>
                <a:outerShdw blurRad="38100" dist="38100" dir="2700000" algn="tl">
                  <a:srgbClr val="000000">
                    <a:alpha val="43137"/>
                  </a:srgbClr>
                </a:outerShdw>
              </a:effectLst>
            </a:endParaRPr>
          </a:p>
          <a:p>
            <a:pPr lvl="1">
              <a:buFont typeface="Trebuchet MS" panose="020B0603020202020204" pitchFamily="34" charset="0"/>
              <a:buChar char="-"/>
            </a:pPr>
            <a:r>
              <a:rPr lang="en-NZ" sz="3200" dirty="0" smtClean="0">
                <a:effectLst>
                  <a:outerShdw blurRad="38100" dist="38100" dir="2700000" algn="tl">
                    <a:srgbClr val="000000">
                      <a:alpha val="43137"/>
                    </a:srgbClr>
                  </a:outerShdw>
                </a:effectLst>
              </a:rPr>
              <a:t>Decisions around pedagogy</a:t>
            </a:r>
            <a:endParaRPr lang="en-NZ" sz="3200" dirty="0" smtClean="0"/>
          </a:p>
          <a:p>
            <a:pPr lvl="1">
              <a:buFont typeface="Trebuchet MS" panose="020B0603020202020204" pitchFamily="34" charset="0"/>
              <a:buChar char="-"/>
            </a:pPr>
            <a:r>
              <a:rPr lang="en-NZ" sz="3200" dirty="0" smtClean="0"/>
              <a:t>Coverage </a:t>
            </a:r>
            <a:r>
              <a:rPr lang="en-NZ" sz="3200" dirty="0"/>
              <a:t>of the Understanding Faith </a:t>
            </a:r>
            <a:br>
              <a:rPr lang="en-NZ" sz="3200" dirty="0"/>
            </a:br>
            <a:r>
              <a:rPr lang="en-NZ" sz="3200" dirty="0" smtClean="0"/>
              <a:t>RE curriculum</a:t>
            </a:r>
            <a:endParaRPr lang="en-NZ" sz="3200" dirty="0"/>
          </a:p>
          <a:p>
            <a:pPr lvl="1">
              <a:buFont typeface="Trebuchet MS" panose="020B0603020202020204" pitchFamily="34" charset="0"/>
              <a:buChar char="-"/>
            </a:pPr>
            <a:endParaRPr lang="en-NZ" sz="3200" dirty="0" smtClean="0">
              <a:effectLst>
                <a:outerShdw blurRad="38100" dist="38100" dir="2700000" algn="tl">
                  <a:srgbClr val="000000">
                    <a:alpha val="43137"/>
                  </a:srgbClr>
                </a:outerShdw>
              </a:effectLst>
            </a:endParaRPr>
          </a:p>
          <a:p>
            <a:pPr marL="0" indent="0">
              <a:buNone/>
            </a:pPr>
            <a:endParaRPr lang="en-NZ" sz="3600" dirty="0" smtClean="0">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464"/>
          <a:stretch/>
        </p:blipFill>
        <p:spPr>
          <a:xfrm>
            <a:off x="8688288" y="2564904"/>
            <a:ext cx="3267159" cy="38336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1820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NZ" dirty="0" smtClean="0">
                <a:solidFill>
                  <a:srgbClr val="FFC000"/>
                </a:solidFill>
                <a:latin typeface="+mn-lt"/>
              </a:rPr>
              <a:t>Curriculum Summary </a:t>
            </a:r>
            <a:r>
              <a:rPr lang="en-NZ" sz="3200" dirty="0" smtClean="0">
                <a:solidFill>
                  <a:srgbClr val="FFC000"/>
                </a:solidFill>
                <a:latin typeface="+mn-lt"/>
              </a:rPr>
              <a:t>(</a:t>
            </a:r>
            <a:r>
              <a:rPr lang="en-NZ" sz="3200" dirty="0">
                <a:solidFill>
                  <a:srgbClr val="FFC000"/>
                </a:solidFill>
                <a:latin typeface="+mn-lt"/>
              </a:rPr>
              <a:t>pages </a:t>
            </a:r>
            <a:r>
              <a:rPr lang="en-NZ" sz="3200" dirty="0" smtClean="0">
                <a:solidFill>
                  <a:srgbClr val="FFC000"/>
                </a:solidFill>
                <a:latin typeface="+mn-lt"/>
              </a:rPr>
              <a:t>22-39)</a:t>
            </a:r>
            <a:endParaRPr lang="en-NZ" sz="3200" dirty="0">
              <a:solidFill>
                <a:srgbClr val="FFC000"/>
              </a:solidFill>
              <a:latin typeface="+mn-lt"/>
            </a:endParaRPr>
          </a:p>
        </p:txBody>
      </p:sp>
      <p:sp>
        <p:nvSpPr>
          <p:cNvPr id="3" name="Content Placeholder 2"/>
          <p:cNvSpPr>
            <a:spLocks noGrp="1"/>
          </p:cNvSpPr>
          <p:nvPr>
            <p:ph idx="1"/>
          </p:nvPr>
        </p:nvSpPr>
        <p:spPr/>
        <p:txBody>
          <a:bodyPr>
            <a:normAutofit/>
          </a:bodyPr>
          <a:lstStyle/>
          <a:p>
            <a:pPr marL="0" indent="0">
              <a:buNone/>
            </a:pPr>
            <a:r>
              <a:rPr lang="en-NZ" sz="3600" dirty="0" smtClean="0">
                <a:effectLst>
                  <a:outerShdw blurRad="38100" dist="38100" dir="2700000" algn="tl">
                    <a:srgbClr val="000000">
                      <a:alpha val="43137"/>
                    </a:srgbClr>
                  </a:outerShdw>
                </a:effectLst>
              </a:rPr>
              <a:t>Talk and think about:</a:t>
            </a:r>
            <a:endParaRPr lang="en-NZ" sz="3600" dirty="0" smtClean="0">
              <a:effectLst>
                <a:outerShdw blurRad="38100" dist="38100" dir="2700000" algn="tl">
                  <a:srgbClr val="000000">
                    <a:alpha val="43137"/>
                  </a:srgbClr>
                </a:outerShdw>
              </a:effectLst>
            </a:endParaRPr>
          </a:p>
          <a:p>
            <a:pPr lvl="1"/>
            <a:r>
              <a:rPr lang="en-NZ" sz="2800" dirty="0" smtClean="0">
                <a:effectLst>
                  <a:outerShdw blurRad="38100" dist="38100" dir="2700000" algn="tl">
                    <a:srgbClr val="000000">
                      <a:alpha val="43137"/>
                    </a:srgbClr>
                  </a:outerShdw>
                </a:effectLst>
              </a:rPr>
              <a:t>What topics do you actually teach at each year level?</a:t>
            </a:r>
            <a:endParaRPr lang="en-NZ" sz="2800" dirty="0" smtClean="0">
              <a:effectLst>
                <a:outerShdw blurRad="38100" dist="38100" dir="2700000" algn="tl">
                  <a:srgbClr val="000000">
                    <a:alpha val="43137"/>
                  </a:srgbClr>
                </a:outerShdw>
              </a:effectLst>
            </a:endParaRPr>
          </a:p>
          <a:p>
            <a:pPr lvl="2"/>
            <a:r>
              <a:rPr lang="en-NZ" dirty="0" smtClean="0">
                <a:effectLst>
                  <a:outerShdw blurRad="38100" dist="38100" dir="2700000" algn="tl">
                    <a:srgbClr val="000000">
                      <a:alpha val="43137"/>
                    </a:srgbClr>
                  </a:outerShdw>
                </a:effectLst>
              </a:rPr>
              <a:t>If you are working under the Realignment what choices have been made.</a:t>
            </a:r>
          </a:p>
          <a:p>
            <a:pPr lvl="2"/>
            <a:r>
              <a:rPr lang="en-NZ" dirty="0" smtClean="0"/>
              <a:t>Be particularly conscious of what is covered with Senior classes.</a:t>
            </a:r>
            <a:endParaRPr lang="en-NZ" dirty="0" smtClean="0">
              <a:effectLst>
                <a:outerShdw blurRad="38100" dist="38100" dir="2700000" algn="tl">
                  <a:srgbClr val="000000">
                    <a:alpha val="43137"/>
                  </a:srgbClr>
                </a:outerShdw>
              </a:effectLst>
            </a:endParaRPr>
          </a:p>
          <a:p>
            <a:pPr lvl="1"/>
            <a:r>
              <a:rPr lang="en-NZ" sz="2800" dirty="0" smtClean="0">
                <a:effectLst>
                  <a:outerShdw blurRad="38100" dist="38100" dir="2700000" algn="tl">
                    <a:srgbClr val="000000">
                      <a:alpha val="43137"/>
                    </a:srgbClr>
                  </a:outerShdw>
                </a:effectLst>
              </a:rPr>
              <a:t>What drives the decisions around this?</a:t>
            </a:r>
          </a:p>
          <a:p>
            <a:pPr lvl="1"/>
            <a:r>
              <a:rPr lang="en-NZ" sz="2800" dirty="0" smtClean="0"/>
              <a:t>How much focus is placed on:</a:t>
            </a:r>
          </a:p>
          <a:p>
            <a:pPr lvl="2"/>
            <a:r>
              <a:rPr lang="en-NZ" dirty="0" smtClean="0">
                <a:effectLst>
                  <a:outerShdw blurRad="38100" dist="38100" dir="2700000" algn="tl">
                    <a:srgbClr val="000000">
                      <a:alpha val="43137"/>
                    </a:srgbClr>
                  </a:outerShdw>
                </a:effectLst>
              </a:rPr>
              <a:t>Achievement Aims</a:t>
            </a:r>
          </a:p>
          <a:p>
            <a:pPr lvl="2"/>
            <a:r>
              <a:rPr lang="en-NZ" dirty="0" smtClean="0"/>
              <a:t>Achievement Objectives</a:t>
            </a:r>
          </a:p>
          <a:p>
            <a:pPr lvl="2"/>
            <a:r>
              <a:rPr lang="en-NZ" dirty="0" smtClean="0">
                <a:effectLst>
                  <a:outerShdw blurRad="38100" dist="38100" dir="2700000" algn="tl">
                    <a:srgbClr val="000000">
                      <a:alpha val="43137"/>
                    </a:srgbClr>
                  </a:outerShdw>
                </a:effectLst>
              </a:rPr>
              <a:t>Learning Outcomes </a:t>
            </a:r>
            <a:r>
              <a:rPr lang="en-NZ" sz="1800" i="1" dirty="0" smtClean="0">
                <a:effectLst>
                  <a:outerShdw blurRad="38100" dist="38100" dir="2700000" algn="tl">
                    <a:srgbClr val="000000">
                      <a:alpha val="43137"/>
                    </a:srgbClr>
                  </a:outerShdw>
                </a:effectLst>
              </a:rPr>
              <a:t>(not listed in the SREBD)</a:t>
            </a:r>
            <a:endParaRPr lang="en-NZ" sz="1800" i="1" dirty="0" smtClean="0">
              <a:effectLst>
                <a:outerShdw blurRad="38100" dist="38100" dir="2700000" algn="tl">
                  <a:srgbClr val="000000">
                    <a:alpha val="43137"/>
                  </a:srgbClr>
                </a:outerShdw>
              </a:effectLst>
            </a:endParaRPr>
          </a:p>
          <a:p>
            <a:pPr lvl="1"/>
            <a:r>
              <a:rPr lang="en-NZ" sz="2800" dirty="0" smtClean="0">
                <a:effectLst>
                  <a:outerShdw blurRad="38100" dist="38100" dir="2700000" algn="tl">
                    <a:srgbClr val="000000">
                      <a:alpha val="43137"/>
                    </a:srgbClr>
                  </a:outerShdw>
                </a:effectLst>
              </a:rPr>
              <a:t>Where is the assessment focus? </a:t>
            </a:r>
            <a:r>
              <a:rPr lang="en-NZ" sz="2000" dirty="0"/>
              <a:t>(why?)</a:t>
            </a:r>
          </a:p>
          <a:p>
            <a:pPr marL="0" indent="0">
              <a:buNone/>
            </a:pPr>
            <a:endParaRPr lang="en-NZ" sz="3600" dirty="0" smtClean="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8472264" y="3950932"/>
            <a:ext cx="3595051" cy="23788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868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4" name="Picture 3"/>
          <p:cNvPicPr>
            <a:picLocks noChangeAspect="1"/>
          </p:cNvPicPr>
          <p:nvPr/>
        </p:nvPicPr>
        <p:blipFill>
          <a:blip r:embed="rId3"/>
          <a:stretch>
            <a:fillRect/>
          </a:stretch>
        </p:blipFill>
        <p:spPr>
          <a:xfrm>
            <a:off x="913890" y="0"/>
            <a:ext cx="10364220"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73414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rgbClr val="FFC000"/>
                </a:solidFill>
                <a:latin typeface="+mn-lt"/>
              </a:rPr>
              <a:t>Finally, </a:t>
            </a:r>
            <a:r>
              <a:rPr lang="en-NZ" dirty="0">
                <a:solidFill>
                  <a:srgbClr val="FFC000"/>
                </a:solidFill>
                <a:latin typeface="+mn-lt"/>
              </a:rPr>
              <a:t>the </a:t>
            </a:r>
            <a:r>
              <a:rPr lang="en-NZ" dirty="0">
                <a:solidFill>
                  <a:srgbClr val="FFC000"/>
                </a:solidFill>
                <a:latin typeface="+mn-lt"/>
              </a:rPr>
              <a:t>REBD -  Spirituality</a:t>
            </a:r>
            <a:endParaRPr lang="en-NZ" dirty="0">
              <a:solidFill>
                <a:srgbClr val="FFC000"/>
              </a:solidFill>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3310" y="2216430"/>
            <a:ext cx="2608690" cy="2292689"/>
          </a:xfrm>
          <a:prstGeom prst="rect">
            <a:avLst/>
          </a:prstGeom>
        </p:spPr>
      </p:pic>
      <p:sp>
        <p:nvSpPr>
          <p:cNvPr id="7" name="Content Placeholder 2"/>
          <p:cNvSpPr txBox="1">
            <a:spLocks/>
          </p:cNvSpPr>
          <p:nvPr/>
        </p:nvSpPr>
        <p:spPr>
          <a:xfrm>
            <a:off x="680320" y="2336872"/>
            <a:ext cx="10215905" cy="4476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NZ" sz="3200" dirty="0" smtClean="0">
                <a:effectLst>
                  <a:outerShdw blurRad="38100" dist="38100" dir="2700000" algn="tl">
                    <a:srgbClr val="000000">
                      <a:alpha val="43137"/>
                    </a:srgbClr>
                  </a:outerShdw>
                </a:effectLst>
              </a:rPr>
              <a:t>Spirituality is the action of knowledge (Theology)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and experience coming together. </a:t>
            </a:r>
            <a:r>
              <a:rPr lang="en-NZ" sz="1800" dirty="0" smtClean="0">
                <a:effectLst>
                  <a:outerShdw blurRad="38100" dist="38100" dir="2700000" algn="tl">
                    <a:srgbClr val="000000">
                      <a:alpha val="43137"/>
                    </a:srgbClr>
                  </a:outerShdw>
                </a:effectLst>
              </a:rPr>
              <a:t>(p. </a:t>
            </a:r>
            <a:r>
              <a:rPr lang="en-NZ" sz="1800" dirty="0" smtClean="0">
                <a:effectLst>
                  <a:outerShdw blurRad="38100" dist="38100" dir="2700000" algn="tl">
                    <a:srgbClr val="000000">
                      <a:alpha val="43137"/>
                    </a:srgbClr>
                  </a:outerShdw>
                </a:effectLst>
              </a:rPr>
              <a:t>7)</a:t>
            </a:r>
            <a:endParaRPr lang="en-NZ" sz="1800" dirty="0" smtClean="0">
              <a:effectLst>
                <a:outerShdw blurRad="38100" dist="38100" dir="2700000" algn="tl">
                  <a:srgbClr val="000000">
                    <a:alpha val="43137"/>
                  </a:srgbClr>
                </a:outerShdw>
              </a:effectLst>
            </a:endParaRPr>
          </a:p>
          <a:p>
            <a:r>
              <a:rPr lang="en-NZ" sz="3200" dirty="0" smtClean="0">
                <a:effectLst>
                  <a:outerShdw blurRad="38100" dist="38100" dir="2700000" algn="tl">
                    <a:srgbClr val="000000">
                      <a:alpha val="43137"/>
                    </a:srgbClr>
                  </a:outerShdw>
                </a:effectLst>
              </a:rPr>
              <a:t>It is a word claimed by secular society as distinct</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from Religion. But, this is far from accurate.</a:t>
            </a:r>
          </a:p>
          <a:p>
            <a:r>
              <a:rPr lang="en-NZ" sz="3200" dirty="0" smtClean="0">
                <a:effectLst>
                  <a:outerShdw blurRad="38100" dist="38100" dir="2700000" algn="tl">
                    <a:srgbClr val="000000">
                      <a:alpha val="43137"/>
                    </a:srgbClr>
                  </a:outerShdw>
                </a:effectLst>
              </a:rPr>
              <a:t>Spirituality in our schools is oriented towards</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Jesus.</a:t>
            </a:r>
            <a:endParaRPr lang="en-NZ" sz="3200" dirty="0" smtClean="0">
              <a:effectLst>
                <a:outerShdw blurRad="38100" dist="38100" dir="2700000" algn="tl">
                  <a:srgbClr val="000000">
                    <a:alpha val="43137"/>
                  </a:srgbClr>
                </a:outerShdw>
              </a:effectLst>
            </a:endParaRPr>
          </a:p>
          <a:p>
            <a:r>
              <a:rPr lang="en-NZ" sz="3200" dirty="0" smtClean="0">
                <a:effectLst>
                  <a:outerShdw blurRad="38100" dist="38100" dir="2700000" algn="tl">
                    <a:srgbClr val="000000">
                      <a:alpha val="43137"/>
                    </a:srgbClr>
                  </a:outerShdw>
                </a:effectLst>
              </a:rPr>
              <a:t>It needs to be deeply nurtured and modelled</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by teachers.</a:t>
            </a:r>
          </a:p>
          <a:p>
            <a:endParaRPr lang="en-NZ" sz="3200" dirty="0" smtClean="0">
              <a:effectLst>
                <a:outerShdw blurRad="38100" dist="38100" dir="2700000" algn="tl">
                  <a:srgbClr val="000000">
                    <a:alpha val="43137"/>
                  </a:srgbClr>
                </a:outerShdw>
              </a:effectLst>
            </a:endParaRPr>
          </a:p>
          <a:p>
            <a:endParaRPr lang="en-NZ" sz="3200" dirty="0" smtClean="0">
              <a:effectLst>
                <a:outerShdw blurRad="38100" dist="38100" dir="2700000" algn="tl">
                  <a:srgbClr val="000000">
                    <a:alpha val="43137"/>
                  </a:srgbClr>
                </a:outerShdw>
              </a:effectLst>
            </a:endParaRPr>
          </a:p>
        </p:txBody>
      </p:sp>
      <p:grpSp>
        <p:nvGrpSpPr>
          <p:cNvPr id="8" name="Group 7"/>
          <p:cNvGrpSpPr/>
          <p:nvPr/>
        </p:nvGrpSpPr>
        <p:grpSpPr>
          <a:xfrm>
            <a:off x="0" y="980728"/>
            <a:ext cx="9977887" cy="5952944"/>
            <a:chOff x="0" y="205267"/>
            <a:chExt cx="9023927" cy="6767944"/>
          </a:xfrm>
        </p:grpSpPr>
        <p:pic>
          <p:nvPicPr>
            <p:cNvPr id="9" name="Picture 2" descr="Image result for business card bla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225785" y="1290815"/>
              <a:ext cx="4689563" cy="3464142"/>
            </a:xfrm>
            <a:prstGeom prst="rect">
              <a:avLst/>
            </a:prstGeom>
            <a:noFill/>
          </p:spPr>
          <p:txBody>
            <a:bodyPr wrap="square" rtlCol="0">
              <a:spAutoFit/>
            </a:bodyPr>
            <a:lstStyle/>
            <a:p>
              <a:pPr algn="ctr"/>
              <a:r>
                <a:rPr lang="en-NZ" sz="4800" dirty="0" smtClean="0">
                  <a:solidFill>
                    <a:prstClr val="black"/>
                  </a:solidFill>
                </a:rPr>
                <a:t>What does your school do </a:t>
              </a:r>
              <a:r>
                <a:rPr lang="en-NZ" sz="4800" dirty="0" smtClean="0">
                  <a:solidFill>
                    <a:prstClr val="black"/>
                  </a:solidFill>
                  <a:effectLst>
                    <a:outerShdw blurRad="38100" dist="38100" dir="2700000" algn="tl">
                      <a:srgbClr val="000000">
                        <a:alpha val="43137"/>
                      </a:srgbClr>
                    </a:outerShdw>
                  </a:effectLst>
                </a:rPr>
                <a:t>really well</a:t>
              </a:r>
              <a:r>
                <a:rPr lang="en-NZ" sz="4800" dirty="0" smtClean="0">
                  <a:solidFill>
                    <a:prstClr val="black"/>
                  </a:solidFill>
                </a:rPr>
                <a:t> to nurture Spirituality?</a:t>
              </a:r>
              <a:endParaRPr lang="en-NZ" sz="4800" dirty="0">
                <a:solidFill>
                  <a:prstClr val="black"/>
                </a:solidFill>
              </a:endParaRPr>
            </a:p>
          </p:txBody>
        </p:sp>
      </p:grpSp>
      <p:sp>
        <p:nvSpPr>
          <p:cNvPr id="11" name="Rectangle 10"/>
          <p:cNvSpPr/>
          <p:nvPr/>
        </p:nvSpPr>
        <p:spPr>
          <a:xfrm rot="16200000">
            <a:off x="5967441" y="-5847936"/>
            <a:ext cx="236816" cy="12031342"/>
          </a:xfrm>
          <a:prstGeom prst="rect">
            <a:avLst/>
          </a:prstGeom>
        </p:spPr>
        <p:style>
          <a:lnRef idx="3">
            <a:schemeClr val="lt1"/>
          </a:lnRef>
          <a:fillRef idx="1">
            <a:schemeClr val="accent1"/>
          </a:fillRef>
          <a:effectRef idx="1">
            <a:schemeClr val="accent1"/>
          </a:effectRef>
          <a:fontRef idx="minor">
            <a:schemeClr val="lt1"/>
          </a:fontRef>
        </p:style>
        <p:txBody>
          <a:bodyPr vert="vert" rtlCol="0" anchor="ctr"/>
          <a:lstStyle/>
          <a:p>
            <a:r>
              <a:rPr lang="en-NZ" sz="1600" dirty="0" smtClean="0">
                <a:solidFill>
                  <a:schemeClr val="bg2">
                    <a:lumMod val="20000"/>
                    <a:lumOff val="80000"/>
                  </a:schemeClr>
                </a:solidFill>
              </a:rPr>
              <a:t>2 Minutes</a:t>
            </a:r>
          </a:p>
        </p:txBody>
      </p:sp>
      <p:sp>
        <p:nvSpPr>
          <p:cNvPr id="12" name="Cloud Callout 11"/>
          <p:cNvSpPr/>
          <p:nvPr/>
        </p:nvSpPr>
        <p:spPr>
          <a:xfrm>
            <a:off x="120504" y="593944"/>
            <a:ext cx="3783724" cy="2342306"/>
          </a:xfrm>
          <a:prstGeom prst="cloudCallout">
            <a:avLst>
              <a:gd name="adj1" fmla="val 38453"/>
              <a:gd name="adj2" fmla="val 563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smtClean="0"/>
              <a:t>Children?</a:t>
            </a:r>
            <a:endParaRPr lang="en-NZ" sz="3200" dirty="0"/>
          </a:p>
        </p:txBody>
      </p:sp>
      <p:sp>
        <p:nvSpPr>
          <p:cNvPr id="13" name="Cloud Callout 12"/>
          <p:cNvSpPr/>
          <p:nvPr/>
        </p:nvSpPr>
        <p:spPr>
          <a:xfrm>
            <a:off x="7907582" y="376656"/>
            <a:ext cx="3783724" cy="2342306"/>
          </a:xfrm>
          <a:prstGeom prst="cloudCallout">
            <a:avLst>
              <a:gd name="adj1" fmla="val -32499"/>
              <a:gd name="adj2" fmla="val 598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smtClean="0"/>
              <a:t>Staff?</a:t>
            </a:r>
            <a:endParaRPr lang="en-NZ" sz="3200" dirty="0"/>
          </a:p>
        </p:txBody>
      </p:sp>
      <p:sp>
        <p:nvSpPr>
          <p:cNvPr id="14" name="Cloud Callout 13"/>
          <p:cNvSpPr/>
          <p:nvPr/>
        </p:nvSpPr>
        <p:spPr>
          <a:xfrm>
            <a:off x="70178" y="3836312"/>
            <a:ext cx="3783724" cy="2342306"/>
          </a:xfrm>
          <a:prstGeom prst="cloudCallout">
            <a:avLst>
              <a:gd name="adj1" fmla="val 58929"/>
              <a:gd name="adj2" fmla="val -24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err="1" smtClean="0"/>
              <a:t>Whānau</a:t>
            </a:r>
            <a:r>
              <a:rPr lang="en-NZ" sz="3200" dirty="0" smtClean="0"/>
              <a:t>?</a:t>
            </a:r>
            <a:endParaRPr lang="en-NZ" sz="3200" dirty="0"/>
          </a:p>
        </p:txBody>
      </p:sp>
    </p:spTree>
    <p:extLst>
      <p:ext uri="{BB962C8B-B14F-4D97-AF65-F5344CB8AC3E}">
        <p14:creationId xmlns:p14="http://schemas.microsoft.com/office/powerpoint/2010/main" val="96761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500"/>
                            </p:stCondLst>
                            <p:childTnLst>
                              <p:par>
                                <p:cTn id="33" presetID="22" presetClass="exit" presetSubtype="2" fill="hold" grpId="0" nodeType="afterEffect">
                                  <p:stCondLst>
                                    <p:cond delay="0"/>
                                  </p:stCondLst>
                                  <p:childTnLst>
                                    <p:animEffect transition="out" filter="wipe(right)">
                                      <p:cBhvr>
                                        <p:cTn id="34" dur="120000"/>
                                        <p:tgtEl>
                                          <p:spTgt spid="11"/>
                                        </p:tgtEl>
                                      </p:cBhvr>
                                    </p:animEffect>
                                    <p:set>
                                      <p:cBhvr>
                                        <p:cTn id="35" dur="1" fill="hold">
                                          <p:stCondLst>
                                            <p:cond delay="1199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animBg="1"/>
      <p:bldP spid="11" grpId="1"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NZ" dirty="0">
                <a:solidFill>
                  <a:srgbClr val="FFC000"/>
                </a:solidFill>
                <a:latin typeface="+mn-lt"/>
              </a:rPr>
              <a:t>Session </a:t>
            </a:r>
            <a:r>
              <a:rPr lang="en-NZ" dirty="0">
                <a:solidFill>
                  <a:srgbClr val="FFC000"/>
                </a:solidFill>
                <a:latin typeface="+mn-lt"/>
              </a:rPr>
              <a:t>2</a:t>
            </a:r>
            <a:r>
              <a:rPr lang="en-NZ" dirty="0">
                <a:solidFill>
                  <a:srgbClr val="FFC000"/>
                </a:solidFill>
                <a:latin typeface="+mn-lt"/>
              </a:rPr>
              <a:t> - Overview</a:t>
            </a:r>
            <a:endParaRPr lang="en-NZ" dirty="0">
              <a:solidFill>
                <a:srgbClr val="FFC000"/>
              </a:solidFill>
              <a:latin typeface="+mn-lt"/>
            </a:endParaRPr>
          </a:p>
        </p:txBody>
      </p:sp>
      <p:sp>
        <p:nvSpPr>
          <p:cNvPr id="2" name="Content Placeholder 1"/>
          <p:cNvSpPr>
            <a:spLocks noGrp="1"/>
          </p:cNvSpPr>
          <p:nvPr>
            <p:ph idx="1"/>
          </p:nvPr>
        </p:nvSpPr>
        <p:spPr>
          <a:xfrm>
            <a:off x="838200" y="2204863"/>
            <a:ext cx="10515600" cy="3972099"/>
          </a:xfrm>
        </p:spPr>
        <p:txBody>
          <a:bodyPr/>
          <a:lstStyle/>
          <a:p>
            <a:pPr marL="0" indent="0">
              <a:buNone/>
            </a:pPr>
            <a:r>
              <a:rPr lang="en-NZ" dirty="0"/>
              <a:t>At the end of this session, teachers will </a:t>
            </a:r>
            <a:r>
              <a:rPr lang="en-NZ" dirty="0" smtClean="0"/>
              <a:t>have </a:t>
            </a:r>
            <a:r>
              <a:rPr lang="en-NZ" dirty="0" smtClean="0"/>
              <a:t/>
            </a:r>
            <a:br>
              <a:rPr lang="en-NZ" dirty="0" smtClean="0"/>
            </a:br>
            <a:r>
              <a:rPr lang="en-NZ" dirty="0" smtClean="0"/>
              <a:t>re-visited </a:t>
            </a:r>
            <a:r>
              <a:rPr lang="en-NZ" dirty="0" smtClean="0"/>
              <a:t>some understandings of </a:t>
            </a:r>
          </a:p>
          <a:p>
            <a:r>
              <a:rPr lang="en-NZ" dirty="0" smtClean="0">
                <a:solidFill>
                  <a:srgbClr val="025198"/>
                </a:solidFill>
              </a:rPr>
              <a:t>Catholic </a:t>
            </a:r>
            <a:r>
              <a:rPr lang="en-NZ" dirty="0">
                <a:solidFill>
                  <a:srgbClr val="025198"/>
                </a:solidFill>
              </a:rPr>
              <a:t>Schools</a:t>
            </a:r>
            <a:r>
              <a:rPr lang="en-NZ" dirty="0" smtClean="0"/>
              <a:t>, </a:t>
            </a:r>
          </a:p>
          <a:p>
            <a:r>
              <a:rPr lang="en-NZ" dirty="0" smtClean="0">
                <a:solidFill>
                  <a:srgbClr val="FFC000"/>
                </a:solidFill>
              </a:rPr>
              <a:t>Religious Education </a:t>
            </a:r>
            <a:r>
              <a:rPr lang="en-NZ" dirty="0" smtClean="0"/>
              <a:t>&amp; </a:t>
            </a:r>
          </a:p>
          <a:p>
            <a:r>
              <a:rPr lang="en-NZ" dirty="0" smtClean="0">
                <a:solidFill>
                  <a:srgbClr val="7030A0"/>
                </a:solidFill>
              </a:rPr>
              <a:t>Spirituality</a:t>
            </a:r>
            <a:r>
              <a:rPr lang="en-NZ" dirty="0" smtClean="0"/>
              <a:t> </a:t>
            </a:r>
          </a:p>
          <a:p>
            <a:pPr marL="0" indent="0">
              <a:buNone/>
            </a:pPr>
            <a:r>
              <a:rPr lang="en-NZ" dirty="0" smtClean="0"/>
              <a:t>as woven throughout the </a:t>
            </a:r>
            <a:r>
              <a:rPr lang="en-NZ" dirty="0">
                <a:solidFill>
                  <a:srgbClr val="007854"/>
                </a:solidFill>
              </a:rPr>
              <a:t>Secondary </a:t>
            </a:r>
            <a:r>
              <a:rPr lang="en-NZ" dirty="0" smtClean="0">
                <a:solidFill>
                  <a:srgbClr val="007854"/>
                </a:solidFill>
              </a:rPr>
              <a:t>Religious </a:t>
            </a:r>
            <a:r>
              <a:rPr lang="en-NZ" dirty="0">
                <a:solidFill>
                  <a:srgbClr val="007854"/>
                </a:solidFill>
              </a:rPr>
              <a:t>Education Bridging </a:t>
            </a:r>
            <a:r>
              <a:rPr lang="en-NZ" dirty="0" smtClean="0">
                <a:solidFill>
                  <a:srgbClr val="007854"/>
                </a:solidFill>
              </a:rPr>
              <a:t>Document.</a:t>
            </a:r>
            <a:endParaRPr lang="en-NZ" dirty="0"/>
          </a:p>
        </p:txBody>
      </p:sp>
      <p:pic>
        <p:nvPicPr>
          <p:cNvPr id="5" name="Picture 4"/>
          <p:cNvPicPr>
            <a:picLocks noChangeAspect="1"/>
          </p:cNvPicPr>
          <p:nvPr/>
        </p:nvPicPr>
        <p:blipFill>
          <a:blip r:embed="rId3"/>
          <a:stretch>
            <a:fillRect/>
          </a:stretch>
        </p:blipFill>
        <p:spPr>
          <a:xfrm rot="389449">
            <a:off x="9297285" y="956666"/>
            <a:ext cx="2307198" cy="3261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6" name="Group 5"/>
          <p:cNvGrpSpPr/>
          <p:nvPr/>
        </p:nvGrpSpPr>
        <p:grpSpPr>
          <a:xfrm flipH="1">
            <a:off x="2084006" y="980726"/>
            <a:ext cx="10107994" cy="5952944"/>
            <a:chOff x="0" y="205267"/>
            <a:chExt cx="9023927" cy="6767944"/>
          </a:xfrm>
        </p:grpSpPr>
        <p:pic>
          <p:nvPicPr>
            <p:cNvPr id="7" name="Picture 2" descr="Image result for business card bla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63721" y="1897916"/>
              <a:ext cx="4689563" cy="2204454"/>
            </a:xfrm>
            <a:prstGeom prst="rect">
              <a:avLst/>
            </a:prstGeom>
            <a:noFill/>
          </p:spPr>
          <p:txBody>
            <a:bodyPr wrap="square" rtlCol="0">
              <a:spAutoFit/>
            </a:bodyPr>
            <a:lstStyle/>
            <a:p>
              <a:r>
                <a:rPr lang="en-NZ" sz="4000" dirty="0" smtClean="0">
                  <a:solidFill>
                    <a:srgbClr val="007854"/>
                  </a:solidFill>
                  <a:effectLst>
                    <a:outerShdw blurRad="38100" dist="38100" dir="2700000" algn="tl">
                      <a:srgbClr val="000000">
                        <a:alpha val="43137"/>
                      </a:srgbClr>
                    </a:outerShdw>
                  </a:effectLst>
                </a:rPr>
                <a:t>    YES? </a:t>
              </a:r>
            </a:p>
            <a:p>
              <a:pPr algn="ctr"/>
              <a:r>
                <a:rPr lang="en-NZ" sz="4000" dirty="0" smtClean="0">
                  <a:solidFill>
                    <a:schemeClr val="accent4">
                      <a:lumMod val="75000"/>
                    </a:schemeClr>
                  </a:solidFill>
                  <a:effectLst>
                    <a:outerShdw blurRad="38100" dist="38100" dir="2700000" algn="tl">
                      <a:srgbClr val="000000">
                        <a:alpha val="43137"/>
                      </a:srgbClr>
                    </a:outerShdw>
                  </a:effectLst>
                </a:rPr>
                <a:t>(Questions?)</a:t>
              </a:r>
              <a:endParaRPr lang="en-NZ" sz="4000" dirty="0">
                <a:solidFill>
                  <a:schemeClr val="accent4">
                    <a:lumMod val="75000"/>
                  </a:schemeClr>
                </a:solidFill>
                <a:effectLst>
                  <a:outerShdw blurRad="38100" dist="38100" dir="2700000" algn="tl">
                    <a:srgbClr val="000000">
                      <a:alpha val="43137"/>
                    </a:srgbClr>
                  </a:outerShdw>
                </a:effectLst>
              </a:endParaRPr>
            </a:p>
            <a:p>
              <a:pPr algn="r">
                <a:tabLst>
                  <a:tab pos="3948113" algn="l"/>
                </a:tabLst>
              </a:pPr>
              <a:r>
                <a:rPr lang="en-NZ" sz="4000" dirty="0" smtClean="0">
                  <a:solidFill>
                    <a:srgbClr val="007854"/>
                  </a:solidFill>
                  <a:effectLst>
                    <a:outerShdw blurRad="38100" dist="38100" dir="2700000" algn="tl">
                      <a:srgbClr val="000000">
                        <a:alpha val="43137"/>
                      </a:srgbClr>
                    </a:outerShdw>
                  </a:effectLst>
                </a:rPr>
                <a:t>               NO?	   </a:t>
              </a:r>
              <a:endParaRPr lang="en-NZ" sz="4000" dirty="0">
                <a:solidFill>
                  <a:srgbClr val="007854"/>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9165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solidFill>
                  <a:srgbClr val="FFC000"/>
                </a:solidFill>
                <a:latin typeface="+mn-lt"/>
              </a:rPr>
              <a:t>Scripture to finish with…</a:t>
            </a:r>
            <a:endParaRPr lang="en-NZ" dirty="0">
              <a:solidFill>
                <a:srgbClr val="FFC000"/>
              </a:solidFill>
              <a:latin typeface="+mn-lt"/>
            </a:endParaRPr>
          </a:p>
        </p:txBody>
      </p:sp>
      <p:sp>
        <p:nvSpPr>
          <p:cNvPr id="3" name="Content Placeholder 2"/>
          <p:cNvSpPr>
            <a:spLocks noGrp="1"/>
          </p:cNvSpPr>
          <p:nvPr>
            <p:ph idx="1"/>
          </p:nvPr>
        </p:nvSpPr>
        <p:spPr>
          <a:xfrm>
            <a:off x="838200" y="1825624"/>
            <a:ext cx="10730408" cy="5032375"/>
          </a:xfrm>
        </p:spPr>
        <p:txBody>
          <a:bodyPr>
            <a:normAutofit/>
          </a:bodyPr>
          <a:lstStyle/>
          <a:p>
            <a:pPr marL="0" indent="0" algn="ctr">
              <a:buNone/>
            </a:pPr>
            <a:r>
              <a:rPr lang="en-NZ" b="1" dirty="0"/>
              <a:t>Something which has existed since the beginning,</a:t>
            </a:r>
          </a:p>
          <a:p>
            <a:pPr marL="0" indent="0" algn="ctr">
              <a:buNone/>
            </a:pPr>
            <a:r>
              <a:rPr lang="en-NZ" b="1" dirty="0"/>
              <a:t>that we have heard</a:t>
            </a:r>
            <a:r>
              <a:rPr lang="en-NZ" b="1" dirty="0" smtClean="0"/>
              <a:t>, and </a:t>
            </a:r>
            <a:r>
              <a:rPr lang="en-NZ" b="1" dirty="0"/>
              <a:t>we have seen with our own eyes;</a:t>
            </a:r>
          </a:p>
          <a:p>
            <a:pPr marL="0" indent="0" algn="ctr">
              <a:buNone/>
            </a:pPr>
            <a:r>
              <a:rPr lang="en-NZ" b="1" dirty="0"/>
              <a:t>that we have touched with our hands:</a:t>
            </a:r>
          </a:p>
          <a:p>
            <a:pPr marL="0" indent="0" algn="ctr">
              <a:buNone/>
            </a:pPr>
            <a:r>
              <a:rPr lang="en-NZ" b="1" dirty="0"/>
              <a:t>the Word who is life - this is our subject.</a:t>
            </a:r>
          </a:p>
          <a:p>
            <a:pPr marL="0" indent="0" algn="ctr">
              <a:buNone/>
            </a:pPr>
            <a:r>
              <a:rPr lang="en-NZ" b="1" dirty="0" smtClean="0"/>
              <a:t>What </a:t>
            </a:r>
            <a:r>
              <a:rPr lang="en-NZ" b="1" dirty="0"/>
              <a:t>we have seen and </a:t>
            </a:r>
            <a:r>
              <a:rPr lang="en-NZ" b="1" dirty="0" smtClean="0"/>
              <a:t>heard we </a:t>
            </a:r>
            <a:r>
              <a:rPr lang="en-NZ" b="1" dirty="0"/>
              <a:t>are telling you</a:t>
            </a:r>
          </a:p>
          <a:p>
            <a:pPr marL="0" indent="0" algn="ctr">
              <a:buNone/>
            </a:pPr>
            <a:r>
              <a:rPr lang="en-NZ" b="1" dirty="0"/>
              <a:t>so that you too may be in union with us</a:t>
            </a:r>
            <a:r>
              <a:rPr lang="en-NZ" b="1" dirty="0" smtClean="0"/>
              <a:t>, as </a:t>
            </a:r>
            <a:r>
              <a:rPr lang="en-NZ" b="1" dirty="0"/>
              <a:t>we are in union</a:t>
            </a:r>
          </a:p>
          <a:p>
            <a:pPr marL="0" indent="0" algn="ctr">
              <a:buNone/>
            </a:pPr>
            <a:r>
              <a:rPr lang="en-NZ" b="1" dirty="0"/>
              <a:t>with the Father and with his Son Jesus Christ.</a:t>
            </a:r>
          </a:p>
          <a:p>
            <a:pPr marL="0" indent="0" algn="ctr">
              <a:buNone/>
            </a:pPr>
            <a:r>
              <a:rPr lang="en-NZ" b="1" dirty="0"/>
              <a:t>1 John </a:t>
            </a:r>
            <a:r>
              <a:rPr lang="en-NZ" b="1" dirty="0" smtClean="0"/>
              <a:t>1:1,3</a:t>
            </a:r>
            <a:endParaRPr lang="en-NZ" b="1" dirty="0"/>
          </a:p>
          <a:p>
            <a:pPr marL="0" indent="0" algn="ctr">
              <a:buNone/>
            </a:pPr>
            <a:endParaRPr lang="en-NZ" dirty="0"/>
          </a:p>
        </p:txBody>
      </p:sp>
      <p:pic>
        <p:nvPicPr>
          <p:cNvPr id="5" name="Picture 4"/>
          <p:cNvPicPr>
            <a:picLocks noChangeAspect="1"/>
          </p:cNvPicPr>
          <p:nvPr/>
        </p:nvPicPr>
        <p:blipFill>
          <a:blip r:embed="rId3"/>
          <a:stretch>
            <a:fillRect/>
          </a:stretch>
        </p:blipFill>
        <p:spPr>
          <a:xfrm rot="21145983">
            <a:off x="240927" y="316307"/>
            <a:ext cx="1500485" cy="194594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spTree>
    <p:extLst>
      <p:ext uri="{BB962C8B-B14F-4D97-AF65-F5344CB8AC3E}">
        <p14:creationId xmlns:p14="http://schemas.microsoft.com/office/powerpoint/2010/main" val="125415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Blessing - Karakia</a:t>
            </a: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b="1" dirty="0"/>
              <a:t>E </a:t>
            </a:r>
            <a:r>
              <a:rPr lang="en-NZ" b="1" dirty="0" err="1"/>
              <a:t>te</a:t>
            </a:r>
            <a:r>
              <a:rPr lang="en-NZ" b="1" dirty="0"/>
              <a:t> </a:t>
            </a:r>
            <a:r>
              <a:rPr lang="en-NZ" b="1" dirty="0" err="1"/>
              <a:t>Atua</a:t>
            </a:r>
            <a:r>
              <a:rPr lang="en-NZ" b="1" dirty="0"/>
              <a:t>, God our loving Father,</a:t>
            </a:r>
          </a:p>
          <a:p>
            <a:pPr marL="0" indent="0">
              <a:buNone/>
            </a:pPr>
            <a:r>
              <a:rPr lang="en-NZ" dirty="0"/>
              <a:t>You gift us with this world and invite us to respond </a:t>
            </a:r>
            <a:r>
              <a:rPr lang="en-NZ" dirty="0" smtClean="0"/>
              <a:t/>
            </a:r>
            <a:br>
              <a:rPr lang="en-NZ" dirty="0" smtClean="0"/>
            </a:br>
            <a:r>
              <a:rPr lang="en-NZ" dirty="0" smtClean="0"/>
              <a:t>with </a:t>
            </a:r>
            <a:r>
              <a:rPr lang="en-NZ" dirty="0"/>
              <a:t>love and wisdom</a:t>
            </a:r>
          </a:p>
          <a:p>
            <a:pPr marL="808038" indent="0">
              <a:buNone/>
            </a:pPr>
            <a:r>
              <a:rPr lang="en-NZ" b="1" dirty="0" err="1"/>
              <a:t>Hehu</a:t>
            </a:r>
            <a:r>
              <a:rPr lang="en-NZ" b="1" dirty="0"/>
              <a:t> </a:t>
            </a:r>
            <a:r>
              <a:rPr lang="en-NZ" b="1" dirty="0" err="1"/>
              <a:t>Karaiti</a:t>
            </a:r>
            <a:r>
              <a:rPr lang="en-NZ" b="1" dirty="0"/>
              <a:t>, Jesus Christ, beloved Son,</a:t>
            </a:r>
          </a:p>
          <a:p>
            <a:pPr marL="808038" indent="0">
              <a:buNone/>
            </a:pPr>
            <a:r>
              <a:rPr lang="en-NZ" dirty="0"/>
              <a:t>You show us how to live and call us to participate in your mission of life</a:t>
            </a:r>
          </a:p>
          <a:p>
            <a:pPr marL="0" indent="0">
              <a:buNone/>
            </a:pPr>
            <a:r>
              <a:rPr lang="en-NZ" b="1" dirty="0"/>
              <a:t>Wairua </a:t>
            </a:r>
            <a:r>
              <a:rPr lang="en-NZ" b="1" dirty="0" err="1"/>
              <a:t>Tapu</a:t>
            </a:r>
            <a:r>
              <a:rPr lang="en-NZ" b="1" dirty="0"/>
              <a:t>, Holy Spirit,</a:t>
            </a:r>
          </a:p>
          <a:p>
            <a:pPr marL="0" indent="0">
              <a:buNone/>
            </a:pPr>
            <a:r>
              <a:rPr lang="en-NZ" dirty="0"/>
              <a:t>You empower us with your will and guide us on our shared journey</a:t>
            </a:r>
            <a:r>
              <a:rPr lang="en-NZ" dirty="0" smtClean="0"/>
              <a:t>.</a:t>
            </a:r>
          </a:p>
          <a:p>
            <a:pPr marL="0" indent="0">
              <a:buNone/>
            </a:pP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162370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Go Well, God Bless</a:t>
            </a:r>
          </a:p>
        </p:txBody>
      </p:sp>
      <p:sp>
        <p:nvSpPr>
          <p:cNvPr id="4" name="Rounded Rectangular Callout 3"/>
          <p:cNvSpPr/>
          <p:nvPr/>
        </p:nvSpPr>
        <p:spPr>
          <a:xfrm>
            <a:off x="2351584" y="2708920"/>
            <a:ext cx="7128792" cy="3096344"/>
          </a:xfrm>
          <a:prstGeom prst="wedgeRoundRectCallout">
            <a:avLst>
              <a:gd name="adj1" fmla="val 89688"/>
              <a:gd name="adj2" fmla="val -77641"/>
              <a:gd name="adj3" fmla="val 16667"/>
            </a:avLst>
          </a:prstGeom>
          <a:solidFill>
            <a:srgbClr val="00785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000" dirty="0">
                <a:solidFill>
                  <a:prstClr val="white"/>
                </a:solidFill>
              </a:rPr>
              <a:t>We’d love to get some feedback:</a:t>
            </a:r>
          </a:p>
          <a:p>
            <a:pPr algn="ctr"/>
            <a:r>
              <a:rPr lang="en-NZ" sz="4800" b="1" dirty="0">
                <a:solidFill>
                  <a:prstClr val="white"/>
                </a:solidFill>
                <a:effectLst>
                  <a:outerShdw blurRad="38100" dist="38100" dir="2700000" algn="tl">
                    <a:srgbClr val="000000">
                      <a:alpha val="43137"/>
                    </a:srgbClr>
                  </a:outerShdw>
                </a:effectLst>
              </a:rPr>
              <a:t>www.tinyurl.com/rebdnz</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4653136"/>
            <a:ext cx="2389632" cy="1801368"/>
          </a:xfrm>
          <a:prstGeom prst="rect">
            <a:avLst/>
          </a:prstGeom>
        </p:spPr>
      </p:pic>
    </p:spTree>
    <p:extLst>
      <p:ext uri="{BB962C8B-B14F-4D97-AF65-F5344CB8AC3E}">
        <p14:creationId xmlns:p14="http://schemas.microsoft.com/office/powerpoint/2010/main" val="4242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Blessing - Karakia</a:t>
            </a: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dirty="0" smtClean="0"/>
              <a:t>Bless </a:t>
            </a:r>
            <a:r>
              <a:rPr lang="en-NZ" dirty="0"/>
              <a:t>the </a:t>
            </a:r>
            <a:r>
              <a:rPr lang="en-NZ" dirty="0" smtClean="0"/>
              <a:t>children, young people </a:t>
            </a:r>
            <a:r>
              <a:rPr lang="en-NZ" dirty="0"/>
              <a:t>and whānau in our </a:t>
            </a:r>
            <a:r>
              <a:rPr lang="en-NZ" dirty="0" smtClean="0"/>
              <a:t/>
            </a:r>
            <a:br>
              <a:rPr lang="en-NZ" dirty="0" smtClean="0"/>
            </a:br>
            <a:r>
              <a:rPr lang="en-NZ" dirty="0" smtClean="0"/>
              <a:t>parishes </a:t>
            </a:r>
            <a:r>
              <a:rPr lang="en-NZ" dirty="0"/>
              <a:t>and their Catholic school communities</a:t>
            </a:r>
          </a:p>
          <a:p>
            <a:pPr marL="0" indent="0">
              <a:buNone/>
            </a:pPr>
            <a:r>
              <a:rPr lang="en-NZ" dirty="0"/>
              <a:t>Bless all who work in Religious Education in </a:t>
            </a:r>
            <a:r>
              <a:rPr lang="en-NZ" dirty="0" smtClean="0"/>
              <a:t/>
            </a:r>
            <a:br>
              <a:rPr lang="en-NZ" dirty="0" smtClean="0"/>
            </a:br>
            <a:r>
              <a:rPr lang="en-NZ" dirty="0" smtClean="0"/>
              <a:t>Aotearoa </a:t>
            </a:r>
            <a:r>
              <a:rPr lang="en-NZ" dirty="0"/>
              <a:t>New Zealand,</a:t>
            </a:r>
          </a:p>
          <a:p>
            <a:pPr marL="0" indent="0">
              <a:buNone/>
            </a:pPr>
            <a:r>
              <a:rPr lang="en-NZ" dirty="0"/>
              <a:t>Remind us that you are always with us,</a:t>
            </a:r>
          </a:p>
          <a:p>
            <a:pPr marL="0" indent="0">
              <a:buNone/>
            </a:pPr>
            <a:r>
              <a:rPr lang="en-NZ" dirty="0"/>
              <a:t>Fill us with enthusiasm, knowledge and joy</a:t>
            </a:r>
          </a:p>
          <a:p>
            <a:pPr marL="0" indent="0">
              <a:buNone/>
            </a:pPr>
            <a:r>
              <a:rPr lang="en-NZ" dirty="0"/>
              <a:t>To teach and learn that which is at the heart of our schools,</a:t>
            </a:r>
          </a:p>
          <a:p>
            <a:pPr marL="0" indent="0">
              <a:buNone/>
            </a:pPr>
            <a:r>
              <a:rPr lang="en-NZ" b="1" dirty="0"/>
              <a:t>You</a:t>
            </a:r>
            <a:r>
              <a:rPr lang="en-NZ" dirty="0"/>
              <a:t>, who live and reign for ever and ever</a:t>
            </a:r>
            <a:r>
              <a:rPr lang="en-NZ" dirty="0" smtClean="0"/>
              <a:t>. </a:t>
            </a:r>
          </a:p>
          <a:p>
            <a:pPr marL="0" indent="0">
              <a:buNone/>
            </a:pPr>
            <a:r>
              <a:rPr lang="en-NZ" dirty="0" err="1" smtClean="0"/>
              <a:t>Amene</a:t>
            </a: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79178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NZ" dirty="0">
                <a:solidFill>
                  <a:srgbClr val="FFC000"/>
                </a:solidFill>
                <a:latin typeface="+mn-lt"/>
              </a:rPr>
              <a:t>Session </a:t>
            </a:r>
            <a:r>
              <a:rPr lang="en-NZ" dirty="0">
                <a:solidFill>
                  <a:srgbClr val="FFC000"/>
                </a:solidFill>
                <a:latin typeface="+mn-lt"/>
              </a:rPr>
              <a:t>2</a:t>
            </a:r>
            <a:r>
              <a:rPr lang="en-NZ" dirty="0">
                <a:solidFill>
                  <a:srgbClr val="FFC000"/>
                </a:solidFill>
                <a:latin typeface="+mn-lt"/>
              </a:rPr>
              <a:t> - Overview</a:t>
            </a:r>
            <a:endParaRPr lang="en-NZ" dirty="0">
              <a:solidFill>
                <a:srgbClr val="FFC000"/>
              </a:solidFill>
              <a:latin typeface="+mn-lt"/>
            </a:endParaRPr>
          </a:p>
        </p:txBody>
      </p:sp>
      <p:sp>
        <p:nvSpPr>
          <p:cNvPr id="2" name="Content Placeholder 1"/>
          <p:cNvSpPr>
            <a:spLocks noGrp="1"/>
          </p:cNvSpPr>
          <p:nvPr>
            <p:ph idx="1"/>
          </p:nvPr>
        </p:nvSpPr>
        <p:spPr>
          <a:xfrm>
            <a:off x="838200" y="2204863"/>
            <a:ext cx="10515600" cy="3972099"/>
          </a:xfrm>
        </p:spPr>
        <p:txBody>
          <a:bodyPr/>
          <a:lstStyle/>
          <a:p>
            <a:pPr marL="0" indent="0">
              <a:buNone/>
            </a:pPr>
            <a:r>
              <a:rPr lang="en-NZ" dirty="0"/>
              <a:t>At the end of this session, teachers will </a:t>
            </a:r>
            <a:r>
              <a:rPr lang="en-NZ" dirty="0" smtClean="0"/>
              <a:t>have </a:t>
            </a:r>
            <a:r>
              <a:rPr lang="en-NZ" dirty="0" smtClean="0"/>
              <a:t/>
            </a:r>
            <a:br>
              <a:rPr lang="en-NZ" dirty="0" smtClean="0"/>
            </a:br>
            <a:r>
              <a:rPr lang="en-NZ" dirty="0" smtClean="0"/>
              <a:t>re-visited </a:t>
            </a:r>
            <a:r>
              <a:rPr lang="en-NZ" dirty="0" smtClean="0"/>
              <a:t>some understandings of </a:t>
            </a:r>
          </a:p>
          <a:p>
            <a:r>
              <a:rPr lang="en-NZ" dirty="0" smtClean="0">
                <a:solidFill>
                  <a:srgbClr val="025198"/>
                </a:solidFill>
              </a:rPr>
              <a:t>Catholic </a:t>
            </a:r>
            <a:r>
              <a:rPr lang="en-NZ" dirty="0">
                <a:solidFill>
                  <a:srgbClr val="025198"/>
                </a:solidFill>
              </a:rPr>
              <a:t>Schools</a:t>
            </a:r>
            <a:r>
              <a:rPr lang="en-NZ" dirty="0" smtClean="0"/>
              <a:t>, </a:t>
            </a:r>
          </a:p>
          <a:p>
            <a:r>
              <a:rPr lang="en-NZ" dirty="0" smtClean="0">
                <a:solidFill>
                  <a:srgbClr val="FFC000"/>
                </a:solidFill>
              </a:rPr>
              <a:t>Religious Education </a:t>
            </a:r>
            <a:r>
              <a:rPr lang="en-NZ" dirty="0" smtClean="0"/>
              <a:t>&amp; </a:t>
            </a:r>
          </a:p>
          <a:p>
            <a:r>
              <a:rPr lang="en-NZ" dirty="0" smtClean="0">
                <a:solidFill>
                  <a:srgbClr val="7030A0"/>
                </a:solidFill>
              </a:rPr>
              <a:t>Spirituality</a:t>
            </a:r>
            <a:r>
              <a:rPr lang="en-NZ" dirty="0" smtClean="0"/>
              <a:t> </a:t>
            </a:r>
          </a:p>
          <a:p>
            <a:pPr marL="0" indent="0">
              <a:buNone/>
            </a:pPr>
            <a:r>
              <a:rPr lang="en-NZ" dirty="0" smtClean="0"/>
              <a:t>as woven throughout the </a:t>
            </a:r>
            <a:r>
              <a:rPr lang="en-NZ" dirty="0">
                <a:solidFill>
                  <a:srgbClr val="007854"/>
                </a:solidFill>
              </a:rPr>
              <a:t>Secondary </a:t>
            </a:r>
            <a:r>
              <a:rPr lang="en-NZ" dirty="0" smtClean="0">
                <a:solidFill>
                  <a:srgbClr val="007854"/>
                </a:solidFill>
              </a:rPr>
              <a:t>Religious </a:t>
            </a:r>
            <a:r>
              <a:rPr lang="en-NZ" dirty="0">
                <a:solidFill>
                  <a:srgbClr val="007854"/>
                </a:solidFill>
              </a:rPr>
              <a:t>Education Bridging </a:t>
            </a:r>
            <a:r>
              <a:rPr lang="en-NZ" dirty="0" smtClean="0">
                <a:solidFill>
                  <a:srgbClr val="007854"/>
                </a:solidFill>
              </a:rPr>
              <a:t>Document.</a:t>
            </a:r>
            <a:endParaRPr lang="en-NZ" dirty="0"/>
          </a:p>
        </p:txBody>
      </p:sp>
      <p:pic>
        <p:nvPicPr>
          <p:cNvPr id="5" name="Picture 4"/>
          <p:cNvPicPr>
            <a:picLocks noChangeAspect="1"/>
          </p:cNvPicPr>
          <p:nvPr/>
        </p:nvPicPr>
        <p:blipFill>
          <a:blip r:embed="rId3"/>
          <a:stretch>
            <a:fillRect/>
          </a:stretch>
        </p:blipFill>
        <p:spPr>
          <a:xfrm rot="389449">
            <a:off x="9297285" y="956666"/>
            <a:ext cx="2307198" cy="3261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47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480" y="231229"/>
            <a:ext cx="9217024" cy="1325563"/>
          </a:xfrm>
        </p:spPr>
        <p:txBody>
          <a:bodyPr>
            <a:normAutofit/>
          </a:bodyPr>
          <a:lstStyle/>
          <a:p>
            <a:r>
              <a:rPr lang="en-NZ" dirty="0">
                <a:solidFill>
                  <a:srgbClr val="FFC000"/>
                </a:solidFill>
                <a:latin typeface="+mn-lt"/>
              </a:rPr>
              <a:t>Naming a few misconceptions </a:t>
            </a:r>
            <a:br>
              <a:rPr lang="en-NZ" dirty="0">
                <a:solidFill>
                  <a:srgbClr val="FFC000"/>
                </a:solidFill>
                <a:latin typeface="+mn-lt"/>
              </a:rPr>
            </a:br>
            <a:r>
              <a:rPr lang="en-NZ" dirty="0">
                <a:solidFill>
                  <a:srgbClr val="FFC000"/>
                </a:solidFill>
                <a:latin typeface="+mn-lt"/>
              </a:rPr>
              <a:t>“Out There”…</a:t>
            </a:r>
            <a:endParaRPr lang="mi-NZ" dirty="0">
              <a:solidFill>
                <a:srgbClr val="FFC000"/>
              </a:solidFill>
              <a:latin typeface="+mn-lt"/>
            </a:endParaRPr>
          </a:p>
        </p:txBody>
      </p:sp>
      <p:sp>
        <p:nvSpPr>
          <p:cNvPr id="3" name="Content Placeholder 2"/>
          <p:cNvSpPr>
            <a:spLocks noGrp="1"/>
          </p:cNvSpPr>
          <p:nvPr>
            <p:ph idx="1"/>
          </p:nvPr>
        </p:nvSpPr>
        <p:spPr/>
        <p:txBody>
          <a:bodyPr>
            <a:normAutofit/>
          </a:bodyPr>
          <a:lstStyle/>
          <a:p>
            <a:pPr marL="0" indent="0">
              <a:buNone/>
            </a:pPr>
            <a:r>
              <a:rPr lang="en-NZ" sz="3600" dirty="0" smtClean="0"/>
              <a:t>Being in a Catholic School is </a:t>
            </a:r>
            <a:r>
              <a:rPr lang="en-NZ" sz="3600" b="1" u="sng" dirty="0" smtClean="0"/>
              <a:t>not</a:t>
            </a:r>
            <a:r>
              <a:rPr lang="en-NZ" sz="3600" dirty="0" smtClean="0"/>
              <a:t> about…</a:t>
            </a:r>
          </a:p>
          <a:p>
            <a:endParaRPr lang="mi-NZ" sz="3600" dirty="0"/>
          </a:p>
        </p:txBody>
      </p:sp>
      <p:pic>
        <p:nvPicPr>
          <p:cNvPr id="6" name="Picture 5"/>
          <p:cNvPicPr>
            <a:picLocks noChangeAspect="1"/>
          </p:cNvPicPr>
          <p:nvPr/>
        </p:nvPicPr>
        <p:blipFill>
          <a:blip r:embed="rId3"/>
          <a:stretch>
            <a:fillRect/>
          </a:stretch>
        </p:blipFill>
        <p:spPr>
          <a:xfrm>
            <a:off x="4199530" y="4165715"/>
            <a:ext cx="3258855" cy="2679833"/>
          </a:xfrm>
          <a:prstGeom prst="rect">
            <a:avLst/>
          </a:prstGeom>
        </p:spPr>
      </p:pic>
      <p:sp>
        <p:nvSpPr>
          <p:cNvPr id="7" name="Rounded Rectangle 6"/>
          <p:cNvSpPr/>
          <p:nvPr/>
        </p:nvSpPr>
        <p:spPr>
          <a:xfrm rot="20950230">
            <a:off x="426557" y="3307493"/>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Brain Washing</a:t>
            </a:r>
          </a:p>
        </p:txBody>
      </p:sp>
      <p:sp>
        <p:nvSpPr>
          <p:cNvPr id="9" name="Rounded Rectangle 8"/>
          <p:cNvSpPr/>
          <p:nvPr/>
        </p:nvSpPr>
        <p:spPr>
          <a:xfrm>
            <a:off x="1903274" y="4472246"/>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A random set of values</a:t>
            </a:r>
          </a:p>
        </p:txBody>
      </p:sp>
      <p:sp>
        <p:nvSpPr>
          <p:cNvPr id="10" name="Rounded Rectangle 9"/>
          <p:cNvSpPr/>
          <p:nvPr/>
        </p:nvSpPr>
        <p:spPr>
          <a:xfrm rot="611299">
            <a:off x="2903648" y="3166558"/>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Some Catholic ‘bolt-</a:t>
            </a:r>
            <a:r>
              <a:rPr lang="en-NZ" sz="2400" dirty="0" err="1">
                <a:solidFill>
                  <a:prstClr val="white"/>
                </a:solidFill>
              </a:rPr>
              <a:t>ons’</a:t>
            </a:r>
            <a:endParaRPr lang="en-NZ" sz="2400" dirty="0">
              <a:solidFill>
                <a:prstClr val="white"/>
              </a:solidFill>
            </a:endParaRPr>
          </a:p>
        </p:txBody>
      </p:sp>
      <p:sp>
        <p:nvSpPr>
          <p:cNvPr id="11" name="Rounded Rectangle 10"/>
          <p:cNvSpPr/>
          <p:nvPr/>
        </p:nvSpPr>
        <p:spPr>
          <a:xfrm rot="20950230">
            <a:off x="5968048" y="3057257"/>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Memorising the Catechism</a:t>
            </a:r>
          </a:p>
        </p:txBody>
      </p:sp>
      <p:sp>
        <p:nvSpPr>
          <p:cNvPr id="12" name="Rounded Rectangle 11"/>
          <p:cNvSpPr/>
          <p:nvPr/>
        </p:nvSpPr>
        <p:spPr>
          <a:xfrm rot="20950230">
            <a:off x="9676987" y="2408141"/>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Focus only on Children</a:t>
            </a:r>
          </a:p>
        </p:txBody>
      </p:sp>
      <p:sp>
        <p:nvSpPr>
          <p:cNvPr id="13" name="Rounded Rectangle 12"/>
          <p:cNvSpPr/>
          <p:nvPr/>
        </p:nvSpPr>
        <p:spPr>
          <a:xfrm rot="1124428">
            <a:off x="8158944" y="3705091"/>
            <a:ext cx="2869466"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disconnected from the real world</a:t>
            </a:r>
          </a:p>
        </p:txBody>
      </p:sp>
      <p:sp>
        <p:nvSpPr>
          <p:cNvPr id="8" name="&quot;No&quot; Symbol 7"/>
          <p:cNvSpPr/>
          <p:nvPr/>
        </p:nvSpPr>
        <p:spPr>
          <a:xfrm>
            <a:off x="4732252" y="4575776"/>
            <a:ext cx="2056683" cy="2132387"/>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15" name="Rounded Rectangle 14"/>
          <p:cNvSpPr/>
          <p:nvPr/>
        </p:nvSpPr>
        <p:spPr>
          <a:xfrm rot="476621">
            <a:off x="9857984" y="5359622"/>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excluded</a:t>
            </a:r>
          </a:p>
        </p:txBody>
      </p:sp>
      <p:sp>
        <p:nvSpPr>
          <p:cNvPr id="16" name="Rounded Rectangle 15"/>
          <p:cNvSpPr/>
          <p:nvPr/>
        </p:nvSpPr>
        <p:spPr>
          <a:xfrm rot="544797">
            <a:off x="172189" y="5543370"/>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Stronger discipline</a:t>
            </a:r>
          </a:p>
        </p:txBody>
      </p:sp>
      <p:sp>
        <p:nvSpPr>
          <p:cNvPr id="17" name="Rounded Rectangle 16"/>
          <p:cNvSpPr/>
          <p:nvPr/>
        </p:nvSpPr>
        <p:spPr>
          <a:xfrm rot="20950230">
            <a:off x="7519052" y="5085829"/>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elitist</a:t>
            </a:r>
          </a:p>
        </p:txBody>
      </p:sp>
      <p:sp>
        <p:nvSpPr>
          <p:cNvPr id="18" name="&quot;No&quot; Symbol 17"/>
          <p:cNvSpPr/>
          <p:nvPr/>
        </p:nvSpPr>
        <p:spPr>
          <a:xfrm>
            <a:off x="882769" y="3250264"/>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19" name="&quot;No&quot; Symbol 18"/>
          <p:cNvSpPr/>
          <p:nvPr/>
        </p:nvSpPr>
        <p:spPr>
          <a:xfrm>
            <a:off x="3188288" y="3056148"/>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0" name="&quot;No&quot; Symbol 19"/>
          <p:cNvSpPr/>
          <p:nvPr/>
        </p:nvSpPr>
        <p:spPr>
          <a:xfrm>
            <a:off x="2276885" y="4463360"/>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1" name="&quot;No&quot; Symbol 20"/>
          <p:cNvSpPr/>
          <p:nvPr/>
        </p:nvSpPr>
        <p:spPr>
          <a:xfrm>
            <a:off x="485999" y="5457370"/>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2" name="&quot;No&quot; Symbol 21"/>
          <p:cNvSpPr/>
          <p:nvPr/>
        </p:nvSpPr>
        <p:spPr>
          <a:xfrm>
            <a:off x="6453297" y="3014067"/>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3" name="&quot;No&quot; Symbol 22"/>
          <p:cNvSpPr/>
          <p:nvPr/>
        </p:nvSpPr>
        <p:spPr>
          <a:xfrm>
            <a:off x="10077421" y="2296417"/>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4" name="&quot;No&quot; Symbol 23"/>
          <p:cNvSpPr/>
          <p:nvPr/>
        </p:nvSpPr>
        <p:spPr>
          <a:xfrm>
            <a:off x="8845606" y="3599595"/>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5" name="&quot;No&quot; Symbol 24"/>
          <p:cNvSpPr/>
          <p:nvPr/>
        </p:nvSpPr>
        <p:spPr>
          <a:xfrm>
            <a:off x="7869437" y="5062984"/>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6" name="&quot;No&quot; Symbol 25"/>
          <p:cNvSpPr/>
          <p:nvPr/>
        </p:nvSpPr>
        <p:spPr>
          <a:xfrm>
            <a:off x="10279905" y="5302393"/>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Tree>
    <p:extLst>
      <p:ext uri="{BB962C8B-B14F-4D97-AF65-F5344CB8AC3E}">
        <p14:creationId xmlns:p14="http://schemas.microsoft.com/office/powerpoint/2010/main" val="181237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24680" y="1984426"/>
            <a:ext cx="12245202" cy="4908897"/>
            <a:chOff x="-24680" y="1984426"/>
            <a:chExt cx="12245202" cy="4908897"/>
          </a:xfrm>
        </p:grpSpPr>
        <p:pic>
          <p:nvPicPr>
            <p:cNvPr id="70" name="Picture 69"/>
            <p:cNvPicPr>
              <a:picLocks noChangeAspect="1"/>
            </p:cNvPicPr>
            <p:nvPr/>
          </p:nvPicPr>
          <p:blipFill rotWithShape="1">
            <a:blip r:embed="rId3" cstate="print">
              <a:extLst>
                <a:ext uri="{28A0092B-C50C-407E-A947-70E740481C1C}">
                  <a14:useLocalDpi xmlns:a14="http://schemas.microsoft.com/office/drawing/2010/main" val="0"/>
                </a:ext>
              </a:extLst>
            </a:blip>
            <a:srcRect l="27144" b="42888"/>
            <a:stretch/>
          </p:blipFill>
          <p:spPr>
            <a:xfrm>
              <a:off x="-24680" y="5366867"/>
              <a:ext cx="1294860" cy="1518517"/>
            </a:xfrm>
            <a:prstGeom prst="rect">
              <a:avLst/>
            </a:prstGeom>
          </p:spPr>
        </p:pic>
        <p:grpSp>
          <p:nvGrpSpPr>
            <p:cNvPr id="71" name="Group 70"/>
            <p:cNvGrpSpPr/>
            <p:nvPr/>
          </p:nvGrpSpPr>
          <p:grpSpPr>
            <a:xfrm>
              <a:off x="-24680" y="1984426"/>
              <a:ext cx="12245202" cy="4908897"/>
              <a:chOff x="-24680" y="1984426"/>
              <a:chExt cx="12245202" cy="4908897"/>
            </a:xfrm>
          </p:grpSpPr>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6120" y="1990177"/>
                <a:ext cx="2067852" cy="1444574"/>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5313" y="3429000"/>
                <a:ext cx="3290749" cy="232820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3475" y="5373038"/>
                <a:ext cx="2027047" cy="1520285"/>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124" y="5373038"/>
                <a:ext cx="1964351" cy="1473263"/>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6967" y="5366867"/>
                <a:ext cx="2209589" cy="1474901"/>
              </a:xfrm>
              <a:prstGeom prst="rect">
                <a:avLst/>
              </a:prstGeom>
            </p:spPr>
          </p:pic>
          <p:pic>
            <p:nvPicPr>
              <p:cNvPr id="78" name="Picture 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6" y="1984426"/>
                <a:ext cx="1768754" cy="14724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10031" y="1984426"/>
                <a:ext cx="3281314" cy="1472489"/>
              </a:xfrm>
              <a:prstGeom prst="rect">
                <a:avLst/>
              </a:prstGeom>
            </p:spPr>
          </p:pic>
          <p:pic>
            <p:nvPicPr>
              <p:cNvPr id="80" name="Picture 7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1464" y="5373303"/>
                <a:ext cx="2654703" cy="1493271"/>
              </a:xfrm>
              <a:prstGeom prst="rect">
                <a:avLst/>
              </a:prstGeom>
            </p:spPr>
          </p:pic>
          <p:pic>
            <p:nvPicPr>
              <p:cNvPr id="81" name="Picture 8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82174" y="5373038"/>
                <a:ext cx="2232225" cy="1487220"/>
              </a:xfrm>
              <a:prstGeom prst="rect">
                <a:avLst/>
              </a:prstGeom>
            </p:spPr>
          </p:pic>
          <p:pic>
            <p:nvPicPr>
              <p:cNvPr id="82" name="Picture 81"/>
              <p:cNvPicPr>
                <a:picLocks noChangeAspect="1"/>
              </p:cNvPicPr>
              <p:nvPr/>
            </p:nvPicPr>
            <p:blipFill rotWithShape="1">
              <a:blip r:embed="rId13" cstate="print">
                <a:extLst>
                  <a:ext uri="{28A0092B-C50C-407E-A947-70E740481C1C}">
                    <a14:useLocalDpi xmlns:a14="http://schemas.microsoft.com/office/drawing/2010/main" val="0"/>
                  </a:ext>
                </a:extLst>
              </a:blip>
              <a:srcRect l="27388" r="9461"/>
              <a:stretch/>
            </p:blipFill>
            <p:spPr>
              <a:xfrm>
                <a:off x="-24680" y="3454654"/>
                <a:ext cx="1800200" cy="1909953"/>
              </a:xfrm>
              <a:prstGeom prst="rect">
                <a:avLst/>
              </a:prstGeom>
            </p:spPr>
          </p:pic>
          <p:pic>
            <p:nvPicPr>
              <p:cNvPr id="83" name="Picture 82"/>
              <p:cNvPicPr>
                <a:picLocks noChangeAspect="1"/>
              </p:cNvPicPr>
              <p:nvPr/>
            </p:nvPicPr>
            <p:blipFill rotWithShape="1">
              <a:blip r:embed="rId14">
                <a:extLst>
                  <a:ext uri="{28A0092B-C50C-407E-A947-70E740481C1C}">
                    <a14:useLocalDpi xmlns:a14="http://schemas.microsoft.com/office/drawing/2010/main" val="0"/>
                  </a:ext>
                </a:extLst>
              </a:blip>
              <a:srcRect t="32331" b="14661"/>
              <a:stretch/>
            </p:blipFill>
            <p:spPr>
              <a:xfrm>
                <a:off x="1775520" y="1985944"/>
                <a:ext cx="4104456" cy="1448032"/>
              </a:xfrm>
              <a:prstGeom prst="rect">
                <a:avLst/>
              </a:prstGeom>
            </p:spPr>
          </p:pic>
          <p:pic>
            <p:nvPicPr>
              <p:cNvPr id="84" name="Picture 8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9976" y="1990178"/>
                <a:ext cx="1926099" cy="1444574"/>
              </a:xfrm>
              <a:prstGeom prst="rect">
                <a:avLst/>
              </a:prstGeom>
            </p:spPr>
          </p:pic>
        </p:grpSp>
      </p:grpSp>
      <p:sp>
        <p:nvSpPr>
          <p:cNvPr id="2" name="Title 1"/>
          <p:cNvSpPr>
            <a:spLocks noGrp="1"/>
          </p:cNvSpPr>
          <p:nvPr>
            <p:ph type="title"/>
          </p:nvPr>
        </p:nvSpPr>
        <p:spPr>
          <a:xfrm>
            <a:off x="1415480" y="188640"/>
            <a:ext cx="9217024" cy="1325563"/>
          </a:xfrm>
        </p:spPr>
        <p:txBody>
          <a:bodyPr>
            <a:normAutofit/>
          </a:bodyPr>
          <a:lstStyle/>
          <a:p>
            <a:r>
              <a:rPr lang="en-NZ" dirty="0">
                <a:solidFill>
                  <a:srgbClr val="FFC000"/>
                </a:solidFill>
                <a:latin typeface="+mn-lt"/>
              </a:rPr>
              <a:t>Our Catholic Schools are about…</a:t>
            </a:r>
            <a:endParaRPr lang="mi-NZ" dirty="0">
              <a:solidFill>
                <a:srgbClr val="FFC000"/>
              </a:solidFill>
              <a:latin typeface="+mn-lt"/>
            </a:endParaRPr>
          </a:p>
        </p:txBody>
      </p:sp>
      <p:sp>
        <p:nvSpPr>
          <p:cNvPr id="7" name="Rounded Rectangle 6"/>
          <p:cNvSpPr/>
          <p:nvPr/>
        </p:nvSpPr>
        <p:spPr>
          <a:xfrm rot="20950230">
            <a:off x="426557" y="3307493"/>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Challenging and Engaging</a:t>
            </a:r>
          </a:p>
        </p:txBody>
      </p:sp>
      <p:sp>
        <p:nvSpPr>
          <p:cNvPr id="9" name="Rounded Rectangle 8"/>
          <p:cNvSpPr/>
          <p:nvPr/>
        </p:nvSpPr>
        <p:spPr>
          <a:xfrm>
            <a:off x="1903274" y="4472246"/>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A grounded set of </a:t>
            </a:r>
            <a:r>
              <a:rPr lang="en-NZ" sz="2400" dirty="0" smtClean="0">
                <a:solidFill>
                  <a:prstClr val="white"/>
                </a:solidFill>
              </a:rPr>
              <a:t>virtues &amp; values</a:t>
            </a:r>
            <a:endParaRPr lang="en-NZ" sz="2400" dirty="0">
              <a:solidFill>
                <a:prstClr val="white"/>
              </a:solidFill>
            </a:endParaRPr>
          </a:p>
        </p:txBody>
      </p:sp>
      <p:sp>
        <p:nvSpPr>
          <p:cNvPr id="10" name="Rounded Rectangle 9"/>
          <p:cNvSpPr/>
          <p:nvPr/>
        </p:nvSpPr>
        <p:spPr>
          <a:xfrm rot="611299">
            <a:off x="2903648" y="3166558"/>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smtClean="0">
                <a:solidFill>
                  <a:prstClr val="white"/>
                </a:solidFill>
              </a:rPr>
              <a:t>Being Fully </a:t>
            </a:r>
            <a:r>
              <a:rPr lang="en-NZ" sz="2400" dirty="0">
                <a:solidFill>
                  <a:prstClr val="white"/>
                </a:solidFill>
              </a:rPr>
              <a:t>Catholic</a:t>
            </a:r>
          </a:p>
        </p:txBody>
      </p:sp>
      <p:sp>
        <p:nvSpPr>
          <p:cNvPr id="11" name="Rounded Rectangle 10"/>
          <p:cNvSpPr/>
          <p:nvPr/>
        </p:nvSpPr>
        <p:spPr>
          <a:xfrm rot="20950230">
            <a:off x="5968048" y="3057257"/>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Learning and Thinking in RE</a:t>
            </a:r>
          </a:p>
        </p:txBody>
      </p:sp>
      <p:sp>
        <p:nvSpPr>
          <p:cNvPr id="12" name="Rounded Rectangle 11"/>
          <p:cNvSpPr/>
          <p:nvPr/>
        </p:nvSpPr>
        <p:spPr>
          <a:xfrm rot="20950230">
            <a:off x="9676987" y="2408141"/>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Focus on Community</a:t>
            </a:r>
          </a:p>
        </p:txBody>
      </p:sp>
      <p:sp>
        <p:nvSpPr>
          <p:cNvPr id="15" name="Rounded Rectangle 14"/>
          <p:cNvSpPr/>
          <p:nvPr/>
        </p:nvSpPr>
        <p:spPr>
          <a:xfrm rot="476621">
            <a:off x="9857984" y="5359622"/>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included</a:t>
            </a:r>
          </a:p>
        </p:txBody>
      </p:sp>
      <p:sp>
        <p:nvSpPr>
          <p:cNvPr id="16" name="Rounded Rectangle 15"/>
          <p:cNvSpPr/>
          <p:nvPr/>
        </p:nvSpPr>
        <p:spPr>
          <a:xfrm rot="544797">
            <a:off x="172189" y="5543370"/>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Pastoral Care</a:t>
            </a:r>
          </a:p>
        </p:txBody>
      </p:sp>
      <p:sp>
        <p:nvSpPr>
          <p:cNvPr id="17" name="Rounded Rectangle 16"/>
          <p:cNvSpPr/>
          <p:nvPr/>
        </p:nvSpPr>
        <p:spPr>
          <a:xfrm rot="20950230">
            <a:off x="7519052" y="5085829"/>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people of justice</a:t>
            </a:r>
          </a:p>
        </p:txBody>
      </p:sp>
      <p:pic>
        <p:nvPicPr>
          <p:cNvPr id="47" name="Picture 46"/>
          <p:cNvPicPr>
            <a:picLocks noChangeAspect="1"/>
          </p:cNvPicPr>
          <p:nvPr/>
        </p:nvPicPr>
        <p:blipFill>
          <a:blip r:embed="rId16"/>
          <a:stretch>
            <a:fillRect/>
          </a:stretch>
        </p:blipFill>
        <p:spPr>
          <a:xfrm>
            <a:off x="3556574" y="3726592"/>
            <a:ext cx="3927490" cy="3927490"/>
          </a:xfrm>
          <a:prstGeom prst="rect">
            <a:avLst/>
          </a:prstGeom>
        </p:spPr>
      </p:pic>
      <p:sp>
        <p:nvSpPr>
          <p:cNvPr id="13" name="Rounded Rectangle 12"/>
          <p:cNvSpPr/>
          <p:nvPr/>
        </p:nvSpPr>
        <p:spPr>
          <a:xfrm rot="1124428">
            <a:off x="8158944" y="3705091"/>
            <a:ext cx="2869466"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deeply connected to the real world</a:t>
            </a:r>
          </a:p>
        </p:txBody>
      </p:sp>
      <p:cxnSp>
        <p:nvCxnSpPr>
          <p:cNvPr id="63" name="Straight Arrow Connector 62"/>
          <p:cNvCxnSpPr/>
          <p:nvPr/>
        </p:nvCxnSpPr>
        <p:spPr>
          <a:xfrm flipH="1">
            <a:off x="5496100" y="2994784"/>
            <a:ext cx="4237981" cy="2847520"/>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9" name="Straight Arrow Connector 48"/>
          <p:cNvCxnSpPr/>
          <p:nvPr/>
        </p:nvCxnSpPr>
        <p:spPr>
          <a:xfrm flipV="1">
            <a:off x="2053972" y="6171074"/>
            <a:ext cx="3067569" cy="62434"/>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1" name="Straight Arrow Connector 50"/>
          <p:cNvCxnSpPr/>
          <p:nvPr/>
        </p:nvCxnSpPr>
        <p:spPr>
          <a:xfrm>
            <a:off x="3606515" y="5515993"/>
            <a:ext cx="1553103" cy="506778"/>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4" name="Straight Arrow Connector 53"/>
          <p:cNvCxnSpPr/>
          <p:nvPr/>
        </p:nvCxnSpPr>
        <p:spPr>
          <a:xfrm>
            <a:off x="2349609" y="4032563"/>
            <a:ext cx="2810009" cy="1809741"/>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7" name="Straight Arrow Connector 56"/>
          <p:cNvCxnSpPr/>
          <p:nvPr/>
        </p:nvCxnSpPr>
        <p:spPr>
          <a:xfrm>
            <a:off x="4564693" y="4168183"/>
            <a:ext cx="663680" cy="1601199"/>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0" name="Straight Arrow Connector 59"/>
          <p:cNvCxnSpPr/>
          <p:nvPr/>
        </p:nvCxnSpPr>
        <p:spPr>
          <a:xfrm flipH="1">
            <a:off x="5426551" y="4121079"/>
            <a:ext cx="1651592" cy="1585790"/>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9" name="Straight Arrow Connector 68"/>
          <p:cNvCxnSpPr/>
          <p:nvPr/>
        </p:nvCxnSpPr>
        <p:spPr>
          <a:xfrm flipH="1">
            <a:off x="5496100" y="5737498"/>
            <a:ext cx="2261511" cy="511591"/>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72" name="Straight Arrow Connector 71"/>
          <p:cNvCxnSpPr/>
          <p:nvPr/>
        </p:nvCxnSpPr>
        <p:spPr>
          <a:xfrm flipH="1">
            <a:off x="5496100" y="6350798"/>
            <a:ext cx="4573251" cy="52001"/>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6" name="Straight Arrow Connector 65"/>
          <p:cNvCxnSpPr/>
          <p:nvPr/>
        </p:nvCxnSpPr>
        <p:spPr>
          <a:xfrm flipH="1">
            <a:off x="5472330" y="4361761"/>
            <a:ext cx="3111687" cy="1731571"/>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 name="Rounded Rectangle 2"/>
          <p:cNvSpPr/>
          <p:nvPr/>
        </p:nvSpPr>
        <p:spPr>
          <a:xfrm>
            <a:off x="2349609" y="1303689"/>
            <a:ext cx="7304576" cy="1272068"/>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NZ" sz="6600" b="1" dirty="0" smtClean="0">
                <a:effectLst>
                  <a:outerShdw blurRad="38100" dist="38100" dir="2700000" algn="tl">
                    <a:srgbClr val="000000">
                      <a:alpha val="43137"/>
                    </a:srgbClr>
                  </a:outerShdw>
                </a:effectLst>
              </a:rPr>
              <a:t>Encountering Jesus</a:t>
            </a:r>
            <a:endParaRPr lang="en-NZ" sz="6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6779827"/>
      </p:ext>
    </p:extLst>
  </p:cSld>
  <p:clrMapOvr>
    <a:masterClrMapping/>
  </p:clrMapOvr>
  <mc:AlternateContent xmlns:mc="http://schemas.openxmlformats.org/markup-compatibility/2006" xmlns:p14="http://schemas.microsoft.com/office/powerpoint/2010/main">
    <mc:Choice Requires="p14">
      <p:transition spd="slow" p14:dur="1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76871"/>
            <a:ext cx="10515600" cy="3900091"/>
          </a:xfrm>
        </p:spPr>
        <p:txBody>
          <a:bodyPr>
            <a:normAutofit fontScale="92500" lnSpcReduction="10000"/>
          </a:bodyPr>
          <a:lstStyle/>
          <a:p>
            <a:r>
              <a:rPr lang="en-NZ" dirty="0" smtClean="0">
                <a:effectLst>
                  <a:outerShdw blurRad="38100" dist="38100" dir="2700000" algn="tl">
                    <a:srgbClr val="000000">
                      <a:alpha val="43137"/>
                    </a:srgbClr>
                  </a:outerShdw>
                </a:effectLst>
              </a:rPr>
              <a:t>“In </a:t>
            </a:r>
            <a:r>
              <a:rPr lang="en-NZ" dirty="0">
                <a:effectLst>
                  <a:outerShdw blurRad="38100" dist="38100" dir="2700000" algn="tl">
                    <a:srgbClr val="000000">
                      <a:alpha val="43137"/>
                    </a:srgbClr>
                  </a:outerShdw>
                </a:effectLst>
              </a:rPr>
              <a:t>a Catholic school teaching is much more a vocation than a profession. It is an opportunity to participate in the mission of Jesus by sharing his Good News with the children and young people in our care and their families in our community</a:t>
            </a:r>
            <a:r>
              <a:rPr lang="en-NZ" dirty="0" smtClean="0">
                <a:effectLst>
                  <a:outerShdw blurRad="38100" dist="38100" dir="2700000" algn="tl">
                    <a:srgbClr val="000000">
                      <a:alpha val="43137"/>
                    </a:srgbClr>
                  </a:outerShdw>
                </a:effectLst>
              </a:rPr>
              <a:t>.” </a:t>
            </a:r>
            <a:r>
              <a:rPr lang="en-NZ" sz="1900" dirty="0" smtClean="0">
                <a:effectLst>
                  <a:outerShdw blurRad="38100" dist="38100" dir="2700000" algn="tl">
                    <a:srgbClr val="000000">
                      <a:alpha val="43137"/>
                    </a:srgbClr>
                  </a:outerShdw>
                </a:effectLst>
              </a:rPr>
              <a:t>(p. 4)</a:t>
            </a:r>
            <a:r>
              <a:rPr lang="en-NZ" dirty="0" smtClean="0">
                <a:effectLst>
                  <a:outerShdw blurRad="38100" dist="38100" dir="2700000" algn="tl">
                    <a:srgbClr val="000000">
                      <a:alpha val="43137"/>
                    </a:srgbClr>
                  </a:outerShdw>
                </a:effectLst>
              </a:rPr>
              <a:t/>
            </a:r>
            <a:br>
              <a:rPr lang="en-NZ" dirty="0" smtClean="0">
                <a:effectLst>
                  <a:outerShdw blurRad="38100" dist="38100" dir="2700000" algn="tl">
                    <a:srgbClr val="000000">
                      <a:alpha val="43137"/>
                    </a:srgbClr>
                  </a:outerShdw>
                </a:effectLst>
              </a:rPr>
            </a:br>
            <a:endParaRPr lang="en-NZ" dirty="0" smtClean="0">
              <a:effectLst>
                <a:outerShdw blurRad="38100" dist="38100" dir="2700000" algn="tl">
                  <a:srgbClr val="000000">
                    <a:alpha val="43137"/>
                  </a:srgbClr>
                </a:outerShdw>
              </a:effectLst>
            </a:endParaRPr>
          </a:p>
          <a:p>
            <a:r>
              <a:rPr lang="en-NZ" dirty="0" smtClean="0">
                <a:effectLst>
                  <a:outerShdw blurRad="38100" dist="38100" dir="2700000" algn="tl">
                    <a:srgbClr val="000000">
                      <a:alpha val="43137"/>
                    </a:srgbClr>
                  </a:outerShdw>
                </a:effectLst>
              </a:rPr>
              <a:t>“Teaching </a:t>
            </a:r>
            <a:r>
              <a:rPr lang="en-NZ" dirty="0">
                <a:effectLst>
                  <a:outerShdw blurRad="38100" dist="38100" dir="2700000" algn="tl">
                    <a:srgbClr val="000000">
                      <a:alpha val="43137"/>
                    </a:srgbClr>
                  </a:outerShdw>
                </a:effectLst>
              </a:rPr>
              <a:t>Religious Education is </a:t>
            </a:r>
            <a:r>
              <a:rPr lang="en-NZ" b="1" dirty="0">
                <a:effectLst>
                  <a:outerShdw blurRad="38100" dist="38100" dir="2700000" algn="tl">
                    <a:srgbClr val="000000">
                      <a:alpha val="43137"/>
                    </a:srgbClr>
                  </a:outerShdw>
                </a:effectLst>
              </a:rPr>
              <a:t>hard work</a:t>
            </a:r>
            <a:r>
              <a:rPr lang="en-NZ" dirty="0">
                <a:effectLst>
                  <a:outerShdw blurRad="38100" dist="38100" dir="2700000" algn="tl">
                    <a:srgbClr val="000000">
                      <a:alpha val="43137"/>
                    </a:srgbClr>
                  </a:outerShdw>
                </a:effectLst>
              </a:rPr>
              <a:t>, especially </a:t>
            </a:r>
            <a:r>
              <a:rPr lang="en-NZ" dirty="0" smtClean="0">
                <a:effectLst>
                  <a:outerShdw blurRad="38100" dist="38100" dir="2700000" algn="tl">
                    <a:srgbClr val="000000">
                      <a:alpha val="43137"/>
                    </a:srgbClr>
                  </a:outerShdw>
                </a:effectLst>
              </a:rPr>
              <a:t/>
            </a:r>
            <a:br>
              <a:rPr lang="en-NZ" dirty="0" smtClean="0">
                <a:effectLst>
                  <a:outerShdw blurRad="38100" dist="38100" dir="2700000" algn="tl">
                    <a:srgbClr val="000000">
                      <a:alpha val="43137"/>
                    </a:srgbClr>
                  </a:outerShdw>
                </a:effectLst>
              </a:rPr>
            </a:br>
            <a:r>
              <a:rPr lang="en-NZ" dirty="0" smtClean="0">
                <a:effectLst>
                  <a:outerShdw blurRad="38100" dist="38100" dir="2700000" algn="tl">
                    <a:srgbClr val="000000">
                      <a:alpha val="43137"/>
                    </a:srgbClr>
                  </a:outerShdw>
                </a:effectLst>
              </a:rPr>
              <a:t>in </a:t>
            </a:r>
            <a:r>
              <a:rPr lang="en-NZ" dirty="0">
                <a:effectLst>
                  <a:outerShdw blurRad="38100" dist="38100" dir="2700000" algn="tl">
                    <a:srgbClr val="000000">
                      <a:alpha val="43137"/>
                    </a:srgbClr>
                  </a:outerShdw>
                </a:effectLst>
              </a:rPr>
              <a:t>the face of growing secularisation and increasing </a:t>
            </a:r>
            <a:r>
              <a:rPr lang="en-NZ" dirty="0" smtClean="0">
                <a:effectLst>
                  <a:outerShdw blurRad="38100" dist="38100" dir="2700000" algn="tl">
                    <a:srgbClr val="000000">
                      <a:alpha val="43137"/>
                    </a:srgbClr>
                  </a:outerShdw>
                </a:effectLst>
              </a:rPr>
              <a:t/>
            </a:r>
            <a:br>
              <a:rPr lang="en-NZ" dirty="0" smtClean="0">
                <a:effectLst>
                  <a:outerShdw blurRad="38100" dist="38100" dir="2700000" algn="tl">
                    <a:srgbClr val="000000">
                      <a:alpha val="43137"/>
                    </a:srgbClr>
                  </a:outerShdw>
                </a:effectLst>
              </a:rPr>
            </a:br>
            <a:r>
              <a:rPr lang="en-NZ" dirty="0" smtClean="0">
                <a:effectLst>
                  <a:outerShdw blurRad="38100" dist="38100" dir="2700000" algn="tl">
                    <a:srgbClr val="000000">
                      <a:alpha val="43137"/>
                    </a:srgbClr>
                  </a:outerShdw>
                </a:effectLst>
              </a:rPr>
              <a:t>demands </a:t>
            </a:r>
            <a:r>
              <a:rPr lang="en-NZ" dirty="0">
                <a:effectLst>
                  <a:outerShdw blurRad="38100" dist="38100" dir="2700000" algn="tl">
                    <a:srgbClr val="000000">
                      <a:alpha val="43137"/>
                    </a:srgbClr>
                  </a:outerShdw>
                </a:effectLst>
              </a:rPr>
              <a:t>on teachers’ time in terms of compliance </a:t>
            </a:r>
            <a:r>
              <a:rPr lang="en-NZ" dirty="0" smtClean="0">
                <a:effectLst>
                  <a:outerShdw blurRad="38100" dist="38100" dir="2700000" algn="tl">
                    <a:srgbClr val="000000">
                      <a:alpha val="43137"/>
                    </a:srgbClr>
                  </a:outerShdw>
                </a:effectLst>
              </a:rPr>
              <a:t/>
            </a:r>
            <a:br>
              <a:rPr lang="en-NZ" dirty="0" smtClean="0">
                <a:effectLst>
                  <a:outerShdw blurRad="38100" dist="38100" dir="2700000" algn="tl">
                    <a:srgbClr val="000000">
                      <a:alpha val="43137"/>
                    </a:srgbClr>
                  </a:outerShdw>
                </a:effectLst>
              </a:rPr>
            </a:br>
            <a:r>
              <a:rPr lang="en-NZ" dirty="0" smtClean="0">
                <a:effectLst>
                  <a:outerShdw blurRad="38100" dist="38100" dir="2700000" algn="tl">
                    <a:srgbClr val="000000">
                      <a:alpha val="43137"/>
                    </a:srgbClr>
                  </a:outerShdw>
                </a:effectLst>
              </a:rPr>
              <a:t>and </a:t>
            </a:r>
            <a:r>
              <a:rPr lang="en-NZ" dirty="0">
                <a:effectLst>
                  <a:outerShdw blurRad="38100" dist="38100" dir="2700000" algn="tl">
                    <a:srgbClr val="000000">
                      <a:alpha val="43137"/>
                    </a:srgbClr>
                  </a:outerShdw>
                </a:effectLst>
              </a:rPr>
              <a:t>professional expectations</a:t>
            </a:r>
            <a:r>
              <a:rPr lang="en-NZ" dirty="0" smtClean="0">
                <a:effectLst>
                  <a:outerShdw blurRad="38100" dist="38100" dir="2700000" algn="tl">
                    <a:srgbClr val="000000">
                      <a:alpha val="43137"/>
                    </a:srgbClr>
                  </a:outerShdw>
                </a:effectLst>
              </a:rPr>
              <a:t>.” </a:t>
            </a:r>
            <a:r>
              <a:rPr lang="en-NZ" sz="1900" dirty="0">
                <a:solidFill>
                  <a:prstClr val="black"/>
                </a:solidFill>
              </a:rPr>
              <a:t>(p. 4)</a:t>
            </a:r>
            <a:r>
              <a:rPr lang="en-NZ" dirty="0" smtClean="0"/>
              <a:t/>
            </a:r>
            <a:br>
              <a:rPr lang="en-NZ" dirty="0" smtClean="0"/>
            </a:br>
            <a:r>
              <a:rPr lang="en-NZ" dirty="0" smtClean="0"/>
              <a:t>						</a:t>
            </a:r>
          </a:p>
        </p:txBody>
      </p:sp>
      <p:cxnSp>
        <p:nvCxnSpPr>
          <p:cNvPr id="6" name="Straight Connector 5"/>
          <p:cNvCxnSpPr/>
          <p:nvPr/>
        </p:nvCxnSpPr>
        <p:spPr>
          <a:xfrm>
            <a:off x="6168008" y="4624381"/>
            <a:ext cx="1656184" cy="0"/>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Title 1"/>
          <p:cNvSpPr txBox="1">
            <a:spLocks/>
          </p:cNvSpPr>
          <p:nvPr/>
        </p:nvSpPr>
        <p:spPr>
          <a:xfrm>
            <a:off x="1559496" y="332656"/>
            <a:ext cx="921702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07854"/>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lang="en-NZ" dirty="0">
                <a:solidFill>
                  <a:srgbClr val="FFC000"/>
                </a:solidFill>
                <a:latin typeface="+mn-lt"/>
              </a:rPr>
              <a:t>So… Being ‘Real’</a:t>
            </a:r>
            <a:endParaRPr lang="en-NZ" dirty="0">
              <a:solidFill>
                <a:srgbClr val="FFC000"/>
              </a:solidFill>
              <a:latin typeface="+mn-lt"/>
            </a:endParaRPr>
          </a:p>
        </p:txBody>
      </p:sp>
      <p:pic>
        <p:nvPicPr>
          <p:cNvPr id="8" name="Picture 7"/>
          <p:cNvPicPr>
            <a:picLocks noChangeAspect="1"/>
          </p:cNvPicPr>
          <p:nvPr/>
        </p:nvPicPr>
        <p:blipFill>
          <a:blip r:embed="rId3"/>
          <a:stretch>
            <a:fillRect/>
          </a:stretch>
        </p:blipFill>
        <p:spPr>
          <a:xfrm rot="389449">
            <a:off x="10519795" y="293659"/>
            <a:ext cx="1372403" cy="19400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757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48879"/>
            <a:ext cx="10515600" cy="3828083"/>
          </a:xfrm>
        </p:spPr>
        <p:txBody>
          <a:bodyPr>
            <a:normAutofit/>
          </a:bodyPr>
          <a:lstStyle/>
          <a:p>
            <a:r>
              <a:rPr lang="en-NZ" sz="3200" dirty="0"/>
              <a:t>“</a:t>
            </a:r>
            <a:r>
              <a:rPr lang="en-NZ" sz="3200" dirty="0">
                <a:effectLst>
                  <a:outerShdw blurRad="38100" dist="38100" dir="2700000" algn="tl">
                    <a:srgbClr val="000000">
                      <a:alpha val="43137"/>
                    </a:srgbClr>
                  </a:outerShdw>
                </a:effectLst>
              </a:rPr>
              <a:t>Yet this is what Jesus calls us to do, to recognise that in the face of a changing world, fluid values, </a:t>
            </a:r>
            <a:r>
              <a:rPr lang="en-NZ" sz="3200" dirty="0" smtClean="0">
                <a:effectLst>
                  <a:outerShdw blurRad="38100" dist="38100" dir="2700000" algn="tl">
                    <a:srgbClr val="000000">
                      <a:alpha val="43137"/>
                    </a:srgbClr>
                  </a:outerShdw>
                </a:effectLst>
              </a:rPr>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inconsistent </a:t>
            </a:r>
            <a:r>
              <a:rPr lang="en-NZ" sz="3200" dirty="0">
                <a:effectLst>
                  <a:outerShdw blurRad="38100" dist="38100" dir="2700000" algn="tl">
                    <a:srgbClr val="000000">
                      <a:alpha val="43137"/>
                    </a:srgbClr>
                  </a:outerShdw>
                </a:effectLst>
              </a:rPr>
              <a:t>justice, increased individualism and often a decreased awareness of God’s presence, </a:t>
            </a:r>
            <a:r>
              <a:rPr lang="en-NZ" sz="3200" dirty="0" smtClean="0">
                <a:effectLst>
                  <a:outerShdw blurRad="38100" dist="38100" dir="2700000" algn="tl">
                    <a:srgbClr val="000000">
                      <a:alpha val="43137"/>
                    </a:srgbClr>
                  </a:outerShdw>
                </a:effectLst>
              </a:rPr>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
            </a:r>
            <a:br>
              <a:rPr lang="en-NZ" sz="3200" dirty="0" smtClean="0">
                <a:effectLst>
                  <a:outerShdw blurRad="38100" dist="38100" dir="2700000" algn="tl">
                    <a:srgbClr val="000000">
                      <a:alpha val="43137"/>
                    </a:srgbClr>
                  </a:outerShdw>
                </a:effectLst>
              </a:rPr>
            </a:br>
            <a:r>
              <a:rPr lang="en-NZ" sz="3600" b="1" dirty="0" smtClean="0">
                <a:effectLst>
                  <a:outerShdw blurRad="38100" dist="38100" dir="2700000" algn="tl">
                    <a:srgbClr val="000000">
                      <a:alpha val="43137"/>
                    </a:srgbClr>
                  </a:outerShdw>
                </a:effectLst>
              </a:rPr>
              <a:t>the </a:t>
            </a:r>
            <a:r>
              <a:rPr lang="en-NZ" sz="3600" b="1" dirty="0">
                <a:effectLst>
                  <a:outerShdw blurRad="38100" dist="38100" dir="2700000" algn="tl">
                    <a:srgbClr val="000000">
                      <a:alpha val="43137"/>
                    </a:srgbClr>
                  </a:outerShdw>
                </a:effectLst>
              </a:rPr>
              <a:t>teacher of RE chooses to be the </a:t>
            </a:r>
            <a:r>
              <a:rPr lang="en-NZ" sz="3600" b="1" dirty="0" smtClean="0">
                <a:effectLst>
                  <a:outerShdw blurRad="38100" dist="38100" dir="2700000" algn="tl">
                    <a:srgbClr val="000000">
                      <a:alpha val="43137"/>
                    </a:srgbClr>
                  </a:outerShdw>
                </a:effectLst>
              </a:rPr>
              <a:t/>
            </a:r>
            <a:br>
              <a:rPr lang="en-NZ" sz="3600" b="1" dirty="0" smtClean="0">
                <a:effectLst>
                  <a:outerShdw blurRad="38100" dist="38100" dir="2700000" algn="tl">
                    <a:srgbClr val="000000">
                      <a:alpha val="43137"/>
                    </a:srgbClr>
                  </a:outerShdw>
                </a:effectLst>
              </a:rPr>
            </a:br>
            <a:r>
              <a:rPr lang="en-NZ" sz="3600" b="1" dirty="0" smtClean="0">
                <a:effectLst>
                  <a:outerShdw blurRad="38100" dist="38100" dir="2700000" algn="tl">
                    <a:srgbClr val="000000">
                      <a:alpha val="43137"/>
                    </a:srgbClr>
                  </a:outerShdw>
                </a:effectLst>
              </a:rPr>
              <a:t>instrument </a:t>
            </a:r>
            <a:r>
              <a:rPr lang="en-NZ" sz="3600" b="1" dirty="0">
                <a:effectLst>
                  <a:outerShdw blurRad="38100" dist="38100" dir="2700000" algn="tl">
                    <a:srgbClr val="000000">
                      <a:alpha val="43137"/>
                    </a:srgbClr>
                  </a:outerShdw>
                </a:effectLst>
              </a:rPr>
              <a:t>of a different </a:t>
            </a:r>
            <a:r>
              <a:rPr lang="en-NZ" sz="3600" b="1" dirty="0" smtClean="0">
                <a:effectLst>
                  <a:outerShdw blurRad="38100" dist="38100" dir="2700000" algn="tl">
                    <a:srgbClr val="000000">
                      <a:alpha val="43137"/>
                    </a:srgbClr>
                  </a:outerShdw>
                </a:effectLst>
              </a:rPr>
              <a:t>message</a:t>
            </a:r>
            <a:r>
              <a:rPr lang="en-NZ" sz="3600" dirty="0" smtClean="0"/>
              <a:t>…</a:t>
            </a:r>
            <a:r>
              <a:rPr lang="en-NZ" sz="3200" dirty="0" smtClean="0"/>
              <a:t>”</a:t>
            </a:r>
            <a:r>
              <a:rPr lang="en-NZ" sz="3600" dirty="0" smtClean="0"/>
              <a:t> </a:t>
            </a:r>
            <a:r>
              <a:rPr lang="en-NZ" sz="1800" dirty="0" smtClean="0"/>
              <a:t>(</a:t>
            </a:r>
            <a:r>
              <a:rPr lang="en-NZ" sz="1800" dirty="0" smtClean="0"/>
              <a:t>p. 4)</a:t>
            </a:r>
            <a:r>
              <a:rPr lang="en-NZ" sz="3200" dirty="0" smtClean="0"/>
              <a:t/>
            </a:r>
            <a:br>
              <a:rPr lang="en-NZ" sz="3200" dirty="0" smtClean="0"/>
            </a:br>
            <a:endParaRPr lang="en-NZ" sz="3200" dirty="0" smtClean="0"/>
          </a:p>
        </p:txBody>
      </p:sp>
      <p:pic>
        <p:nvPicPr>
          <p:cNvPr id="4" name="Picture 3"/>
          <p:cNvPicPr>
            <a:picLocks noChangeAspect="1"/>
          </p:cNvPicPr>
          <p:nvPr/>
        </p:nvPicPr>
        <p:blipFill>
          <a:blip r:embed="rId3"/>
          <a:stretch>
            <a:fillRect/>
          </a:stretch>
        </p:blipFill>
        <p:spPr>
          <a:xfrm>
            <a:off x="8934822" y="4243365"/>
            <a:ext cx="2072800" cy="22051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6" name="Straight Connector 5"/>
          <p:cNvCxnSpPr/>
          <p:nvPr/>
        </p:nvCxnSpPr>
        <p:spPr>
          <a:xfrm>
            <a:off x="2639616" y="3224425"/>
            <a:ext cx="2527110" cy="14403"/>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flipV="1">
            <a:off x="5337372" y="3224425"/>
            <a:ext cx="2054772" cy="9008"/>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127448" y="3665858"/>
            <a:ext cx="3168324" cy="0"/>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a:off x="4511824" y="3665858"/>
            <a:ext cx="3888432" cy="0"/>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1210754" y="4083881"/>
            <a:ext cx="6541430" cy="41788"/>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5" name="Rectangle 14"/>
          <p:cNvSpPr/>
          <p:nvPr/>
        </p:nvSpPr>
        <p:spPr>
          <a:xfrm>
            <a:off x="911424" y="4550412"/>
            <a:ext cx="7841599" cy="1048607"/>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itle 1"/>
          <p:cNvSpPr txBox="1">
            <a:spLocks/>
          </p:cNvSpPr>
          <p:nvPr/>
        </p:nvSpPr>
        <p:spPr>
          <a:xfrm>
            <a:off x="1559496" y="332656"/>
            <a:ext cx="921702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07854"/>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lang="en-NZ" dirty="0">
                <a:solidFill>
                  <a:srgbClr val="FFC000"/>
                </a:solidFill>
                <a:latin typeface="+mn-lt"/>
              </a:rPr>
              <a:t>So… Being ‘Real’</a:t>
            </a:r>
            <a:endParaRPr lang="en-NZ" dirty="0">
              <a:solidFill>
                <a:srgbClr val="FFC000"/>
              </a:solidFill>
              <a:latin typeface="+mn-lt"/>
            </a:endParaRPr>
          </a:p>
        </p:txBody>
      </p:sp>
    </p:spTree>
    <p:extLst>
      <p:ext uri="{BB962C8B-B14F-4D97-AF65-F5344CB8AC3E}">
        <p14:creationId xmlns:p14="http://schemas.microsoft.com/office/powerpoint/2010/main" val="14584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8"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2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48879"/>
            <a:ext cx="10515600" cy="3828083"/>
          </a:xfrm>
        </p:spPr>
        <p:txBody>
          <a:bodyPr>
            <a:normAutofit/>
          </a:bodyPr>
          <a:lstStyle/>
          <a:p>
            <a:pPr marL="0" indent="0">
              <a:buNone/>
            </a:pPr>
            <a:r>
              <a:rPr lang="en-NZ" sz="3200" dirty="0" smtClean="0">
                <a:effectLst>
                  <a:outerShdw blurRad="38100" dist="38100" dir="2700000" algn="tl">
                    <a:srgbClr val="000000">
                      <a:alpha val="43137"/>
                    </a:srgbClr>
                  </a:outerShdw>
                </a:effectLst>
              </a:rPr>
              <a:t>We are called to respond to the very call of Jesus.</a:t>
            </a:r>
            <a:r>
              <a:rPr lang="en-NZ" sz="3200" dirty="0" smtClean="0"/>
              <a:t/>
            </a:r>
            <a:br>
              <a:rPr lang="en-NZ" sz="3200" dirty="0" smtClean="0"/>
            </a:br>
            <a:endParaRPr lang="en-NZ" sz="3200" dirty="0" smtClean="0"/>
          </a:p>
          <a:p>
            <a:pPr marL="0" indent="0">
              <a:buNone/>
            </a:pPr>
            <a:r>
              <a:rPr lang="en-NZ" sz="3200" dirty="0"/>
              <a:t>“</a:t>
            </a:r>
            <a:r>
              <a:rPr lang="en-NZ" sz="3200" b="1" dirty="0">
                <a:effectLst>
                  <a:outerShdw blurRad="38100" dist="38100" dir="2700000" algn="tl">
                    <a:srgbClr val="000000">
                      <a:alpha val="43137"/>
                    </a:srgbClr>
                  </a:outerShdw>
                </a:effectLst>
              </a:rPr>
              <a:t>It’s Good News</a:t>
            </a:r>
            <a:r>
              <a:rPr lang="en-NZ" sz="3200" dirty="0"/>
              <a:t>. </a:t>
            </a:r>
            <a:r>
              <a:rPr lang="en-NZ" sz="3200" dirty="0">
                <a:effectLst>
                  <a:outerShdw blurRad="38100" dist="38100" dir="2700000" algn="tl">
                    <a:srgbClr val="000000">
                      <a:alpha val="43137"/>
                    </a:srgbClr>
                  </a:outerShdw>
                </a:effectLst>
              </a:rPr>
              <a:t>The really tricky part for teachers is holding on to enthusiasm, creativity and </a:t>
            </a:r>
            <a:r>
              <a:rPr lang="en-NZ" sz="3200" dirty="0" smtClean="0">
                <a:effectLst>
                  <a:outerShdw blurRad="38100" dist="38100" dir="2700000" algn="tl">
                    <a:srgbClr val="000000">
                      <a:alpha val="43137"/>
                    </a:srgbClr>
                  </a:outerShdw>
                </a:effectLst>
              </a:rPr>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energy </a:t>
            </a:r>
            <a:r>
              <a:rPr lang="en-NZ" sz="3200" dirty="0">
                <a:effectLst>
                  <a:outerShdw blurRad="38100" dist="38100" dir="2700000" algn="tl">
                    <a:srgbClr val="000000">
                      <a:alpha val="43137"/>
                    </a:srgbClr>
                  </a:outerShdw>
                </a:effectLst>
              </a:rPr>
              <a:t>in the midst of so many other </a:t>
            </a:r>
            <a:r>
              <a:rPr lang="en-NZ" sz="3200" dirty="0" smtClean="0">
                <a:effectLst>
                  <a:outerShdw blurRad="38100" dist="38100" dir="2700000" algn="tl">
                    <a:srgbClr val="000000">
                      <a:alpha val="43137"/>
                    </a:srgbClr>
                  </a:outerShdw>
                </a:effectLst>
              </a:rPr>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demands </a:t>
            </a:r>
            <a:r>
              <a:rPr lang="en-NZ" sz="3200" dirty="0">
                <a:effectLst>
                  <a:outerShdw blurRad="38100" dist="38100" dir="2700000" algn="tl">
                    <a:srgbClr val="000000">
                      <a:alpha val="43137"/>
                    </a:srgbClr>
                  </a:outerShdw>
                </a:effectLst>
              </a:rPr>
              <a:t>on their time and work</a:t>
            </a:r>
            <a:r>
              <a:rPr lang="en-NZ" sz="3200" dirty="0" smtClean="0">
                <a:effectLst>
                  <a:outerShdw blurRad="38100" dist="38100" dir="2700000" algn="tl">
                    <a:srgbClr val="000000">
                      <a:alpha val="43137"/>
                    </a:srgbClr>
                  </a:outerShdw>
                </a:effectLst>
              </a:rPr>
              <a:t>.”</a:t>
            </a:r>
            <a:r>
              <a:rPr lang="en-NZ" sz="3200" dirty="0" smtClean="0"/>
              <a:t/>
            </a:r>
            <a:br>
              <a:rPr lang="en-NZ" sz="3200" dirty="0" smtClean="0"/>
            </a:br>
            <a:r>
              <a:rPr lang="en-NZ" sz="3200" dirty="0" smtClean="0"/>
              <a:t>						</a:t>
            </a:r>
            <a:r>
              <a:rPr lang="en-NZ" sz="1800" dirty="0" smtClean="0"/>
              <a:t>(</a:t>
            </a:r>
            <a:r>
              <a:rPr lang="en-NZ" sz="1800" dirty="0" err="1" smtClean="0"/>
              <a:t>Aoraki</a:t>
            </a:r>
            <a:r>
              <a:rPr lang="en-NZ" sz="1800" dirty="0" smtClean="0"/>
              <a:t> – August ‘17)</a:t>
            </a:r>
            <a:r>
              <a:rPr lang="en-NZ" sz="3200" dirty="0" smtClean="0"/>
              <a:t/>
            </a:r>
            <a:br>
              <a:rPr lang="en-NZ" sz="3200" dirty="0" smtClean="0"/>
            </a:br>
            <a:endParaRPr lang="en-NZ" sz="3200" dirty="0" smtClean="0"/>
          </a:p>
        </p:txBody>
      </p:sp>
      <p:pic>
        <p:nvPicPr>
          <p:cNvPr id="4" name="Picture 3"/>
          <p:cNvPicPr>
            <a:picLocks noChangeAspect="1"/>
          </p:cNvPicPr>
          <p:nvPr/>
        </p:nvPicPr>
        <p:blipFill>
          <a:blip r:embed="rId3"/>
          <a:stretch>
            <a:fillRect/>
          </a:stretch>
        </p:blipFill>
        <p:spPr>
          <a:xfrm>
            <a:off x="8934822" y="4243365"/>
            <a:ext cx="2072800" cy="22051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itle 1"/>
          <p:cNvSpPr txBox="1">
            <a:spLocks/>
          </p:cNvSpPr>
          <p:nvPr/>
        </p:nvSpPr>
        <p:spPr>
          <a:xfrm>
            <a:off x="1559496" y="332656"/>
            <a:ext cx="921702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07854"/>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lang="en-NZ" dirty="0">
                <a:solidFill>
                  <a:srgbClr val="FFC000"/>
                </a:solidFill>
                <a:latin typeface="+mn-lt"/>
              </a:rPr>
              <a:t>So… Being ‘Real’</a:t>
            </a:r>
            <a:endParaRPr lang="en-NZ" dirty="0">
              <a:solidFill>
                <a:srgbClr val="FFC000"/>
              </a:solidFill>
              <a:latin typeface="+mn-lt"/>
            </a:endParaRPr>
          </a:p>
        </p:txBody>
      </p:sp>
    </p:spTree>
    <p:extLst>
      <p:ext uri="{BB962C8B-B14F-4D97-AF65-F5344CB8AC3E}">
        <p14:creationId xmlns:p14="http://schemas.microsoft.com/office/powerpoint/2010/main" val="89112365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seño predeterminad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iseño predeterminad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iseño predeterminad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8122</TotalTime>
  <Words>2679</Words>
  <Application>Microsoft Office PowerPoint</Application>
  <PresentationFormat>Widescreen</PresentationFormat>
  <Paragraphs>206</Paragraphs>
  <Slides>20</Slides>
  <Notes>20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Calibri</vt:lpstr>
      <vt:lpstr>Calibri Light</vt:lpstr>
      <vt:lpstr>Trebuchet MS</vt:lpstr>
      <vt:lpstr>Wingdings</vt:lpstr>
      <vt:lpstr>Arial</vt:lpstr>
      <vt:lpstr>Diseño predeterminado</vt:lpstr>
      <vt:lpstr>1_Diseño predeterminado</vt:lpstr>
      <vt:lpstr>2_Diseño predeterminado</vt:lpstr>
      <vt:lpstr>3_Diseño predeterminado</vt:lpstr>
      <vt:lpstr>Breaking Open  the SREBD</vt:lpstr>
      <vt:lpstr>Blessing - Karakia</vt:lpstr>
      <vt:lpstr>Blessing - Karakia</vt:lpstr>
      <vt:lpstr>Session 2 - Overview</vt:lpstr>
      <vt:lpstr>Naming a few misconceptions  “Out There”…</vt:lpstr>
      <vt:lpstr>Our Catholic Schools are about…</vt:lpstr>
      <vt:lpstr>PowerPoint Presentation</vt:lpstr>
      <vt:lpstr>PowerPoint Presentation</vt:lpstr>
      <vt:lpstr>PowerPoint Presentation</vt:lpstr>
      <vt:lpstr>PowerPoint Presentation</vt:lpstr>
      <vt:lpstr>PowerPoint Presentation</vt:lpstr>
      <vt:lpstr>Understanding Religious Education</vt:lpstr>
      <vt:lpstr>So… A reminder about the SREBD… It is</vt:lpstr>
      <vt:lpstr>Including…</vt:lpstr>
      <vt:lpstr>Curriculum Summary (pages 22-39)</vt:lpstr>
      <vt:lpstr>PowerPoint Presentation</vt:lpstr>
      <vt:lpstr>Finally, the REBD -  Spirituality</vt:lpstr>
      <vt:lpstr>Session 2 - Overview</vt:lpstr>
      <vt:lpstr>Scripture to finish with…</vt:lpstr>
      <vt:lpstr>Go Well, God Bless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Colin MacLeod</cp:lastModifiedBy>
  <cp:revision>738</cp:revision>
  <dcterms:created xsi:type="dcterms:W3CDTF">2010-05-23T14:28:12Z</dcterms:created>
  <dcterms:modified xsi:type="dcterms:W3CDTF">2018-10-25T03:19:57Z</dcterms:modified>
</cp:coreProperties>
</file>